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10287000" cx="18288000"/>
  <p:notesSz cx="6858000" cy="9144000"/>
  <p:embeddedFontLst>
    <p:embeddedFont>
      <p:font typeface="Montserrat"/>
      <p:regular r:id="rId36"/>
      <p:bold r:id="rId37"/>
      <p:italic r:id="rId38"/>
      <p:boldItalic r:id="rId39"/>
    </p:embeddedFont>
    <p:embeddedFont>
      <p:font typeface="Open Sans ExtraBold"/>
      <p:bold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46" roundtripDataSignature="AMtx7mgaAtoRME333MmguDWXZWR680Sm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ExtraBold-bold.fntdata"/><Relationship Id="rId20" Type="http://schemas.openxmlformats.org/officeDocument/2006/relationships/slide" Target="slides/slide15.xml"/><Relationship Id="rId42" Type="http://schemas.openxmlformats.org/officeDocument/2006/relationships/font" Target="fonts/OpenSans-regular.fntdata"/><Relationship Id="rId41" Type="http://schemas.openxmlformats.org/officeDocument/2006/relationships/font" Target="fonts/OpenSansExtraBold-boldItalic.fntdata"/><Relationship Id="rId22" Type="http://schemas.openxmlformats.org/officeDocument/2006/relationships/slide" Target="slides/slide17.xml"/><Relationship Id="rId44" Type="http://schemas.openxmlformats.org/officeDocument/2006/relationships/font" Target="fonts/OpenSans-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bold.fntdata"/><Relationship Id="rId24" Type="http://schemas.openxmlformats.org/officeDocument/2006/relationships/slide" Target="slides/slide19.xml"/><Relationship Id="rId46" Type="http://customschemas.google.com/relationships/presentationmetadata" Target="metadata"/><Relationship Id="rId23" Type="http://schemas.openxmlformats.org/officeDocument/2006/relationships/slide" Target="slides/slide18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d0bfb33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g35d0bfb332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0" name="Google Shape;24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3" name="Google Shape;26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6" name="Google Shape;286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4" name="Google Shape;30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8" name="Google Shape;34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5d0bfb332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5d0bfb3327_0_2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5d0bfb3327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35d0bfb3327_0_2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5d0bfb3327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g35d0bfb3327_0_2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d0bfb3327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35d0bfb3327_0_2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5d0bfb3327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35d0bfb3327_0_2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d0bfb332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35d0bfb3327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d0bfb3327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35d0bfb3327_0_3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5d0bfb3327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35d0bfb3327_0_3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d0bfb3327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g35d0bfb3327_0_3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5d0bfb3327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g35d0bfb3327_0_3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5d0bfb3327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35d0bfb3327_0_3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5d0bfb3327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g35d0bfb3327_0_4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5d0bfb3327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g35d0bfb3327_0_4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5d0bfb3327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1" name="Google Shape;641;g35d0bfb3327_0_5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35d0bfb3327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2" name="Google Shape;652;g35d0bfb3327_0_5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5d0bfb3327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62" name="Google Shape;662;g35d0bfb3327_0_5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d0bfb332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g35d0bfb3327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2" name="Google Shape;67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d0bfb332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g35d0bfb3327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d0bfb332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5d0bfb3327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Relationship Id="rId4" Type="http://schemas.openxmlformats.org/officeDocument/2006/relationships/hyperlink" Target="https://www.fs.com/es/c/servers-server-management-3265?c_site=community_es&amp;c_ctype=knowledge&amp;c_from=wordlink&amp;c_cat=BMCS220005-Servers-Wiki-ES&amp;c_rel=29662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2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Relationship Id="rId4" Type="http://schemas.openxmlformats.org/officeDocument/2006/relationships/image" Target="../media/image3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jpg"/><Relationship Id="rId4" Type="http://schemas.openxmlformats.org/officeDocument/2006/relationships/hyperlink" Target="https://www.fs.com/es/c/servers-server-management-3265?c_site=community_es&amp;c_ctype=knowledge&amp;c_from=wordlink&amp;c_cat=BMCS220005-Servers-Wiki-ES&amp;c_rel=29662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Relationship Id="rId4" Type="http://schemas.openxmlformats.org/officeDocument/2006/relationships/image" Target="../media/image20.png"/><Relationship Id="rId5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jpg"/><Relationship Id="rId4" Type="http://schemas.openxmlformats.org/officeDocument/2006/relationships/image" Target="../media/image31.png"/><Relationship Id="rId5" Type="http://schemas.openxmlformats.org/officeDocument/2006/relationships/image" Target="../media/image25.png"/><Relationship Id="rId6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d0bfb3327_0_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g35d0bfb3327_0_0"/>
          <p:cNvSpPr/>
          <p:nvPr/>
        </p:nvSpPr>
        <p:spPr>
          <a:xfrm rot="1574698">
            <a:off x="13952973" y="5983878"/>
            <a:ext cx="5913343" cy="5868994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7" y="0"/>
                </a:lnTo>
                <a:lnTo>
                  <a:pt x="5909467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g35d0bfb3327_0_0"/>
          <p:cNvSpPr/>
          <p:nvPr/>
        </p:nvSpPr>
        <p:spPr>
          <a:xfrm rot="-9060061">
            <a:off x="-1778531" y="-1773691"/>
            <a:ext cx="5911977" cy="5867638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6" y="0"/>
                </a:lnTo>
                <a:lnTo>
                  <a:pt x="5909466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g35d0bfb3327_0_0"/>
          <p:cNvSpPr/>
          <p:nvPr/>
        </p:nvSpPr>
        <p:spPr>
          <a:xfrm>
            <a:off x="14405107" y="0"/>
            <a:ext cx="3898945" cy="1161388"/>
          </a:xfrm>
          <a:custGeom>
            <a:rect b="b" l="l" r="r" t="t"/>
            <a:pathLst>
              <a:path extrusionOk="0" h="1161388" w="3898945">
                <a:moveTo>
                  <a:pt x="0" y="0"/>
                </a:moveTo>
                <a:lnTo>
                  <a:pt x="3898945" y="0"/>
                </a:lnTo>
                <a:lnTo>
                  <a:pt x="3898945" y="1161388"/>
                </a:lnTo>
                <a:lnTo>
                  <a:pt x="0" y="11613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g35d0bfb3327_0_0"/>
          <p:cNvSpPr txBox="1"/>
          <p:nvPr/>
        </p:nvSpPr>
        <p:spPr>
          <a:xfrm>
            <a:off x="1028700" y="7876900"/>
            <a:ext cx="8015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35d0bfb3327_0_0"/>
          <p:cNvSpPr txBox="1"/>
          <p:nvPr/>
        </p:nvSpPr>
        <p:spPr>
          <a:xfrm>
            <a:off x="1028700" y="8740489"/>
            <a:ext cx="69813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Escuela de Ingeniería de Ciencias Y Sistemas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35d0bfb3327_0_0"/>
          <p:cNvSpPr txBox="1"/>
          <p:nvPr/>
        </p:nvSpPr>
        <p:spPr>
          <a:xfrm>
            <a:off x="1028700" y="9165288"/>
            <a:ext cx="35253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Facultad de Ingeniería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35d0bfb3327_0_0"/>
          <p:cNvSpPr txBox="1"/>
          <p:nvPr/>
        </p:nvSpPr>
        <p:spPr>
          <a:xfrm>
            <a:off x="1028700" y="9585325"/>
            <a:ext cx="64080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Universidad de San Carlos de Guatemala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35d0bfb3327_0_0"/>
          <p:cNvSpPr txBox="1"/>
          <p:nvPr/>
        </p:nvSpPr>
        <p:spPr>
          <a:xfrm>
            <a:off x="1667825" y="3226200"/>
            <a:ext cx="15099600" cy="38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ctr">
              <a:lnSpc>
                <a:spcPct val="107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en-US" sz="793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UNIDAD </a:t>
            </a:r>
            <a:r>
              <a:rPr lang="en-US" sz="7933">
                <a:solidFill>
                  <a:srgbClr val="FFFFFF"/>
                </a:solidFill>
              </a:rPr>
              <a:t>4</a:t>
            </a:r>
            <a:r>
              <a:rPr b="0" i="0" lang="en-US" sz="793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-US" sz="7933">
                <a:solidFill>
                  <a:srgbClr val="FFFFFF"/>
                </a:solidFill>
              </a:rPr>
            </a:br>
            <a:r>
              <a:rPr lang="en-US" sz="7933">
                <a:solidFill>
                  <a:srgbClr val="FFFFFF"/>
                </a:solidFill>
              </a:rPr>
              <a:t>SISTEMAS ESPECIALIZADOS Y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6"/>
          <p:cNvGrpSpPr/>
          <p:nvPr/>
        </p:nvGrpSpPr>
        <p:grpSpPr>
          <a:xfrm>
            <a:off x="1028700" y="4790957"/>
            <a:ext cx="7126222" cy="4334302"/>
            <a:chOff x="0" y="-19050"/>
            <a:chExt cx="1876865" cy="1141545"/>
          </a:xfrm>
        </p:grpSpPr>
        <p:sp>
          <p:nvSpPr>
            <p:cNvPr id="243" name="Google Shape;243;p6"/>
            <p:cNvSpPr/>
            <p:nvPr/>
          </p:nvSpPr>
          <p:spPr>
            <a:xfrm>
              <a:off x="0" y="0"/>
              <a:ext cx="1876865" cy="1122495"/>
            </a:xfrm>
            <a:custGeom>
              <a:rect b="b" l="l" r="r" t="t"/>
              <a:pathLst>
                <a:path extrusionOk="0" h="1122495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1067088"/>
                  </a:lnTo>
                  <a:cubicBezTo>
                    <a:pt x="1876865" y="1097688"/>
                    <a:pt x="1852059" y="1122495"/>
                    <a:pt x="1821459" y="1122495"/>
                  </a:cubicBezTo>
                  <a:lnTo>
                    <a:pt x="55406" y="1122495"/>
                  </a:lnTo>
                  <a:cubicBezTo>
                    <a:pt x="24806" y="1122495"/>
                    <a:pt x="0" y="1097688"/>
                    <a:pt x="0" y="1067088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6"/>
            <p:cNvSpPr txBox="1"/>
            <p:nvPr/>
          </p:nvSpPr>
          <p:spPr>
            <a:xfrm>
              <a:off x="0" y="-19050"/>
              <a:ext cx="1876865" cy="11415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6"/>
          <p:cNvGrpSpPr/>
          <p:nvPr/>
        </p:nvGrpSpPr>
        <p:grpSpPr>
          <a:xfrm>
            <a:off x="11101576" y="4347395"/>
            <a:ext cx="1136520" cy="1136520"/>
            <a:chOff x="0" y="0"/>
            <a:chExt cx="812800" cy="812800"/>
          </a:xfrm>
        </p:grpSpPr>
        <p:sp>
          <p:nvSpPr>
            <p:cNvPr id="246" name="Google Shape;246;p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6"/>
          <p:cNvGrpSpPr/>
          <p:nvPr/>
        </p:nvGrpSpPr>
        <p:grpSpPr>
          <a:xfrm>
            <a:off x="11101576" y="6522779"/>
            <a:ext cx="1136520" cy="1136520"/>
            <a:chOff x="0" y="0"/>
            <a:chExt cx="812800" cy="812800"/>
          </a:xfrm>
        </p:grpSpPr>
        <p:sp>
          <p:nvSpPr>
            <p:cNvPr id="249" name="Google Shape;249;p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1" name="Google Shape;251;p6"/>
          <p:cNvSpPr txBox="1"/>
          <p:nvPr/>
        </p:nvSpPr>
        <p:spPr>
          <a:xfrm>
            <a:off x="1028700" y="754328"/>
            <a:ext cx="16230600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CARACTERÍSTICAS DE LOS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 txBox="1"/>
          <p:nvPr/>
        </p:nvSpPr>
        <p:spPr>
          <a:xfrm>
            <a:off x="4500225" y="2473959"/>
            <a:ext cx="9287549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Cada una de estas propiedades es esencial para el diseño y funcionamiento de un sistema distribuido robusto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 txBox="1"/>
          <p:nvPr/>
        </p:nvSpPr>
        <p:spPr>
          <a:xfrm>
            <a:off x="1519266" y="5831664"/>
            <a:ext cx="5567334" cy="3042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Capacidad del sistema para seguir funcionando correctamente incluso cuando ocurren fallos en ciertos componentes.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Netflix utiliza múltiples servidores en diversas ubicaciones para asegurarse de que el contenido esté disponible para los usuarios incluso si algunos servidores fallan.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 txBox="1"/>
          <p:nvPr/>
        </p:nvSpPr>
        <p:spPr>
          <a:xfrm>
            <a:off x="1519266" y="5363059"/>
            <a:ext cx="5701665" cy="379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Confiabilidad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 txBox="1"/>
          <p:nvPr/>
        </p:nvSpPr>
        <p:spPr>
          <a:xfrm>
            <a:off x="12373965" y="5038238"/>
            <a:ext cx="4923435" cy="1378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sistemas distribuidos a menudo incluyen mecanismos de redundancia y recuperación que permiten continuar con las operaciones a pesar de errores o caídas de ciertos nodos.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 txBox="1"/>
          <p:nvPr/>
        </p:nvSpPr>
        <p:spPr>
          <a:xfrm>
            <a:off x="12373965" y="4518830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TOLERANCIA A FALLOS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6"/>
          <p:cNvSpPr txBox="1"/>
          <p:nvPr/>
        </p:nvSpPr>
        <p:spPr>
          <a:xfrm>
            <a:off x="11101576" y="4480730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6"/>
          <p:cNvSpPr txBox="1"/>
          <p:nvPr/>
        </p:nvSpPr>
        <p:spPr>
          <a:xfrm>
            <a:off x="11101576" y="6656115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6"/>
          <p:cNvSpPr txBox="1"/>
          <p:nvPr/>
        </p:nvSpPr>
        <p:spPr>
          <a:xfrm>
            <a:off x="12276196" y="6799574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REDUNDANCIA Y RECUPERACIÓN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6"/>
          <p:cNvSpPr txBox="1"/>
          <p:nvPr/>
        </p:nvSpPr>
        <p:spPr>
          <a:xfrm>
            <a:off x="12238096" y="7343451"/>
            <a:ext cx="4961535" cy="22167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Redundancia: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Duplicación de datos y servicios en varios nodos.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Recuperación ante fallos: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Estrategias para reanudar el servicio lo antes posible después de un fallo (p. ej., balanceo de carga, copias de seguridad automáticas).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7"/>
          <p:cNvGrpSpPr/>
          <p:nvPr/>
        </p:nvGrpSpPr>
        <p:grpSpPr>
          <a:xfrm>
            <a:off x="1028700" y="4790957"/>
            <a:ext cx="7126222" cy="4592192"/>
            <a:chOff x="0" y="-19050"/>
            <a:chExt cx="1876865" cy="1209466"/>
          </a:xfrm>
        </p:grpSpPr>
        <p:sp>
          <p:nvSpPr>
            <p:cNvPr id="266" name="Google Shape;266;p7"/>
            <p:cNvSpPr/>
            <p:nvPr/>
          </p:nvSpPr>
          <p:spPr>
            <a:xfrm>
              <a:off x="0" y="0"/>
              <a:ext cx="1876865" cy="1190416"/>
            </a:xfrm>
            <a:custGeom>
              <a:rect b="b" l="l" r="r" t="t"/>
              <a:pathLst>
                <a:path extrusionOk="0" h="1190416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1135010"/>
                  </a:lnTo>
                  <a:cubicBezTo>
                    <a:pt x="1876865" y="1165610"/>
                    <a:pt x="1852059" y="1190416"/>
                    <a:pt x="1821459" y="1190416"/>
                  </a:cubicBezTo>
                  <a:lnTo>
                    <a:pt x="55406" y="1190416"/>
                  </a:lnTo>
                  <a:cubicBezTo>
                    <a:pt x="24806" y="1190416"/>
                    <a:pt x="0" y="1165610"/>
                    <a:pt x="0" y="1135010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7"/>
            <p:cNvSpPr txBox="1"/>
            <p:nvPr/>
          </p:nvSpPr>
          <p:spPr>
            <a:xfrm>
              <a:off x="0" y="-19050"/>
              <a:ext cx="1876865" cy="12094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8" name="Google Shape;268;p7"/>
          <p:cNvGrpSpPr/>
          <p:nvPr/>
        </p:nvGrpSpPr>
        <p:grpSpPr>
          <a:xfrm>
            <a:off x="11101576" y="4359423"/>
            <a:ext cx="1136520" cy="1136520"/>
            <a:chOff x="0" y="0"/>
            <a:chExt cx="812800" cy="812800"/>
          </a:xfrm>
        </p:grpSpPr>
        <p:sp>
          <p:nvSpPr>
            <p:cNvPr id="269" name="Google Shape;269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" name="Google Shape;271;p7"/>
          <p:cNvGrpSpPr/>
          <p:nvPr/>
        </p:nvGrpSpPr>
        <p:grpSpPr>
          <a:xfrm>
            <a:off x="11201400" y="6956736"/>
            <a:ext cx="1136520" cy="1136520"/>
            <a:chOff x="0" y="0"/>
            <a:chExt cx="812800" cy="812800"/>
          </a:xfrm>
        </p:grpSpPr>
        <p:sp>
          <p:nvSpPr>
            <p:cNvPr id="272" name="Google Shape;272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" name="Google Shape;274;p7"/>
          <p:cNvSpPr txBox="1"/>
          <p:nvPr/>
        </p:nvSpPr>
        <p:spPr>
          <a:xfrm>
            <a:off x="1028700" y="754328"/>
            <a:ext cx="16230600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CARACTERÍSTICAS DE LOS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"/>
          <p:cNvSpPr txBox="1"/>
          <p:nvPr/>
        </p:nvSpPr>
        <p:spPr>
          <a:xfrm>
            <a:off x="4500225" y="2473959"/>
            <a:ext cx="9287549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Cada una de estas propiedades es esencial para el diseño y funcionamiento de un sistema distribuido robusto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"/>
          <p:cNvSpPr txBox="1"/>
          <p:nvPr/>
        </p:nvSpPr>
        <p:spPr>
          <a:xfrm>
            <a:off x="1519266" y="5548939"/>
            <a:ext cx="55674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capacidad de manejar múltiples procesos o peticiones simultáneas en el sistema, facilitando el uso compartido de recursos por varios usuarios al mismo tiempo.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 bases de datos distribuidas como las utilizadas por bancos, la concurrencia asegura que varias transacciones puedan realizarse simultáneamente sin que los datos pierdan consistencia o integridad.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"/>
          <p:cNvSpPr txBox="1"/>
          <p:nvPr/>
        </p:nvSpPr>
        <p:spPr>
          <a:xfrm>
            <a:off x="1519266" y="5134459"/>
            <a:ext cx="570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Concurrencia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"/>
          <p:cNvSpPr txBox="1"/>
          <p:nvPr/>
        </p:nvSpPr>
        <p:spPr>
          <a:xfrm>
            <a:off x="12238096" y="4816137"/>
            <a:ext cx="4923435" cy="22167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Sincronización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Controla la interacción de múltiples procesos que pueden compartir recursos o información.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Consistencia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Asegura que todos los usuarios vean una misma versión de los datos en un entorno distribuido.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" name="Google Shape;279;p7"/>
          <p:cNvSpPr txBox="1"/>
          <p:nvPr/>
        </p:nvSpPr>
        <p:spPr>
          <a:xfrm>
            <a:off x="12373965" y="4518830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SINCRONIZACIÓN Y CONSISTENCIA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"/>
          <p:cNvSpPr txBox="1"/>
          <p:nvPr/>
        </p:nvSpPr>
        <p:spPr>
          <a:xfrm>
            <a:off x="11101576" y="4492759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"/>
          <p:cNvSpPr txBox="1"/>
          <p:nvPr/>
        </p:nvSpPr>
        <p:spPr>
          <a:xfrm>
            <a:off x="11201400" y="7090072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"/>
          <p:cNvSpPr txBox="1"/>
          <p:nvPr/>
        </p:nvSpPr>
        <p:spPr>
          <a:xfrm>
            <a:off x="12376020" y="7233531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 DE CONCURRENCIA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"/>
          <p:cNvSpPr txBox="1"/>
          <p:nvPr/>
        </p:nvSpPr>
        <p:spPr>
          <a:xfrm>
            <a:off x="12238096" y="7619676"/>
            <a:ext cx="4961535" cy="16643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Evita condiciones de carrera y garantiza la integridad de los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Puede implicar mecanismos como bloqueos, semáforos, y algoritmos de consenso en sistemas distribuidos.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oogle Shape;288;p12"/>
          <p:cNvGrpSpPr/>
          <p:nvPr/>
        </p:nvGrpSpPr>
        <p:grpSpPr>
          <a:xfrm>
            <a:off x="11063476" y="3267641"/>
            <a:ext cx="1136538" cy="1136538"/>
            <a:chOff x="0" y="0"/>
            <a:chExt cx="812800" cy="812800"/>
          </a:xfrm>
        </p:grpSpPr>
        <p:sp>
          <p:nvSpPr>
            <p:cNvPr id="289" name="Google Shape;289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12"/>
          <p:cNvGrpSpPr/>
          <p:nvPr/>
        </p:nvGrpSpPr>
        <p:grpSpPr>
          <a:xfrm>
            <a:off x="11063476" y="5939210"/>
            <a:ext cx="1136538" cy="1136538"/>
            <a:chOff x="0" y="0"/>
            <a:chExt cx="812800" cy="812800"/>
          </a:xfrm>
        </p:grpSpPr>
        <p:sp>
          <p:nvSpPr>
            <p:cNvPr id="292" name="Google Shape;292;p1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4" name="Google Shape;294;p12"/>
          <p:cNvSpPr/>
          <p:nvPr/>
        </p:nvSpPr>
        <p:spPr>
          <a:xfrm>
            <a:off x="728214" y="3321919"/>
            <a:ext cx="9326649" cy="5234582"/>
          </a:xfrm>
          <a:custGeom>
            <a:rect b="b" l="l" r="r" t="t"/>
            <a:pathLst>
              <a:path extrusionOk="0" h="5234582" w="9326649">
                <a:moveTo>
                  <a:pt x="0" y="0"/>
                </a:moveTo>
                <a:lnTo>
                  <a:pt x="9326649" y="0"/>
                </a:lnTo>
                <a:lnTo>
                  <a:pt x="9326649" y="5234582"/>
                </a:lnTo>
                <a:lnTo>
                  <a:pt x="0" y="5234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12"/>
          <p:cNvSpPr txBox="1"/>
          <p:nvPr/>
        </p:nvSpPr>
        <p:spPr>
          <a:xfrm>
            <a:off x="1028700" y="900378"/>
            <a:ext cx="162306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MODELOS DE ARQUITECTURA EN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2"/>
          <p:cNvSpPr txBox="1"/>
          <p:nvPr/>
        </p:nvSpPr>
        <p:spPr>
          <a:xfrm>
            <a:off x="12335865" y="3541992"/>
            <a:ext cx="5410500" cy="22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red cliente-servidor está compuesta por al menos un </a:t>
            </a:r>
            <a:r>
              <a:rPr b="0" i="0" lang="en-US" sz="17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servidor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central que controla la red y una serie de dispositivos cliente que se conectan al servidor para realizar tareas específicas.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Ejemplos típicos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b="0" i="1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servidores web y bases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2"/>
          <p:cNvSpPr txBox="1"/>
          <p:nvPr/>
        </p:nvSpPr>
        <p:spPr>
          <a:xfrm>
            <a:off x="12335865" y="3166662"/>
            <a:ext cx="49233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2"/>
          <p:cNvSpPr txBox="1"/>
          <p:nvPr/>
        </p:nvSpPr>
        <p:spPr>
          <a:xfrm>
            <a:off x="11063476" y="3400977"/>
            <a:ext cx="11364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2"/>
          <p:cNvSpPr txBox="1"/>
          <p:nvPr/>
        </p:nvSpPr>
        <p:spPr>
          <a:xfrm>
            <a:off x="11063476" y="6072546"/>
            <a:ext cx="11364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2"/>
          <p:cNvSpPr txBox="1"/>
          <p:nvPr/>
        </p:nvSpPr>
        <p:spPr>
          <a:xfrm>
            <a:off x="12335865" y="6041179"/>
            <a:ext cx="49233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PEER-TO-PEER (</a:t>
            </a:r>
            <a:r>
              <a:rPr b="1" i="0" lang="en-US" sz="18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P2P</a:t>
            </a: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2"/>
          <p:cNvSpPr txBox="1"/>
          <p:nvPr/>
        </p:nvSpPr>
        <p:spPr>
          <a:xfrm>
            <a:off x="12335865" y="6488420"/>
            <a:ext cx="5697000" cy="19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Descripción del modelo en el que cada nodo actúa como cliente y servidor, permitiendo que compartan recursos de manera descentralizada.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Ejemplos comunes: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1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redes de intercambio de archivos y blockchain.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14"/>
          <p:cNvGrpSpPr/>
          <p:nvPr/>
        </p:nvGrpSpPr>
        <p:grpSpPr>
          <a:xfrm>
            <a:off x="1028700" y="3143394"/>
            <a:ext cx="3909294" cy="3788565"/>
            <a:chOff x="0" y="-19050"/>
            <a:chExt cx="1090728" cy="1057043"/>
          </a:xfrm>
        </p:grpSpPr>
        <p:sp>
          <p:nvSpPr>
            <p:cNvPr id="307" name="Google Shape;307;p14"/>
            <p:cNvSpPr/>
            <p:nvPr/>
          </p:nvSpPr>
          <p:spPr>
            <a:xfrm>
              <a:off x="0" y="0"/>
              <a:ext cx="1090728" cy="1037993"/>
            </a:xfrm>
            <a:custGeom>
              <a:rect b="b" l="l" r="r" t="t"/>
              <a:pathLst>
                <a:path extrusionOk="0" h="1037993" w="1090728">
                  <a:moveTo>
                    <a:pt x="99019" y="0"/>
                  </a:moveTo>
                  <a:lnTo>
                    <a:pt x="991708" y="0"/>
                  </a:lnTo>
                  <a:cubicBezTo>
                    <a:pt x="1017970" y="0"/>
                    <a:pt x="1043156" y="10432"/>
                    <a:pt x="1061726" y="29002"/>
                  </a:cubicBezTo>
                  <a:cubicBezTo>
                    <a:pt x="1080295" y="47572"/>
                    <a:pt x="1090728" y="72758"/>
                    <a:pt x="1090728" y="99019"/>
                  </a:cubicBezTo>
                  <a:lnTo>
                    <a:pt x="1090728" y="938974"/>
                  </a:lnTo>
                  <a:cubicBezTo>
                    <a:pt x="1090728" y="965235"/>
                    <a:pt x="1080295" y="990421"/>
                    <a:pt x="1061726" y="1008991"/>
                  </a:cubicBezTo>
                  <a:cubicBezTo>
                    <a:pt x="1043156" y="1027561"/>
                    <a:pt x="1017970" y="1037993"/>
                    <a:pt x="991708" y="1037993"/>
                  </a:cubicBezTo>
                  <a:lnTo>
                    <a:pt x="99019" y="1037993"/>
                  </a:lnTo>
                  <a:cubicBezTo>
                    <a:pt x="72758" y="1037993"/>
                    <a:pt x="47572" y="1027561"/>
                    <a:pt x="29002" y="1008991"/>
                  </a:cubicBezTo>
                  <a:cubicBezTo>
                    <a:pt x="10432" y="990421"/>
                    <a:pt x="0" y="965235"/>
                    <a:pt x="0" y="938974"/>
                  </a:cubicBezTo>
                  <a:lnTo>
                    <a:pt x="0" y="99019"/>
                  </a:lnTo>
                  <a:cubicBezTo>
                    <a:pt x="0" y="72758"/>
                    <a:pt x="10432" y="47572"/>
                    <a:pt x="29002" y="29002"/>
                  </a:cubicBezTo>
                  <a:cubicBezTo>
                    <a:pt x="47572" y="10432"/>
                    <a:pt x="72758" y="0"/>
                    <a:pt x="99019" y="0"/>
                  </a:cubicBezTo>
                  <a:close/>
                </a:path>
              </a:pathLst>
            </a:custGeom>
            <a:solidFill>
              <a:srgbClr val="D7FF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4"/>
            <p:cNvSpPr txBox="1"/>
            <p:nvPr/>
          </p:nvSpPr>
          <p:spPr>
            <a:xfrm>
              <a:off x="0" y="-19050"/>
              <a:ext cx="1090728" cy="1057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9" name="Google Shape;309;p14"/>
          <p:cNvGrpSpPr/>
          <p:nvPr/>
        </p:nvGrpSpPr>
        <p:grpSpPr>
          <a:xfrm>
            <a:off x="9242904" y="3143394"/>
            <a:ext cx="3909294" cy="6114906"/>
            <a:chOff x="0" y="-19050"/>
            <a:chExt cx="1090728" cy="1706113"/>
          </a:xfrm>
        </p:grpSpPr>
        <p:sp>
          <p:nvSpPr>
            <p:cNvPr id="310" name="Google Shape;310;p14"/>
            <p:cNvSpPr/>
            <p:nvPr/>
          </p:nvSpPr>
          <p:spPr>
            <a:xfrm>
              <a:off x="0" y="0"/>
              <a:ext cx="1090728" cy="1687063"/>
            </a:xfrm>
            <a:custGeom>
              <a:rect b="b" l="l" r="r" t="t"/>
              <a:pathLst>
                <a:path extrusionOk="0" h="1687063" w="1090728">
                  <a:moveTo>
                    <a:pt x="99019" y="0"/>
                  </a:moveTo>
                  <a:lnTo>
                    <a:pt x="991708" y="0"/>
                  </a:lnTo>
                  <a:cubicBezTo>
                    <a:pt x="1017970" y="0"/>
                    <a:pt x="1043156" y="10432"/>
                    <a:pt x="1061726" y="29002"/>
                  </a:cubicBezTo>
                  <a:cubicBezTo>
                    <a:pt x="1080295" y="47572"/>
                    <a:pt x="1090728" y="72758"/>
                    <a:pt x="1090728" y="99019"/>
                  </a:cubicBezTo>
                  <a:lnTo>
                    <a:pt x="1090728" y="1588044"/>
                  </a:lnTo>
                  <a:cubicBezTo>
                    <a:pt x="1090728" y="1614305"/>
                    <a:pt x="1080295" y="1639491"/>
                    <a:pt x="1061726" y="1658061"/>
                  </a:cubicBezTo>
                  <a:cubicBezTo>
                    <a:pt x="1043156" y="1676631"/>
                    <a:pt x="1017970" y="1687063"/>
                    <a:pt x="991708" y="1687063"/>
                  </a:cubicBezTo>
                  <a:lnTo>
                    <a:pt x="99019" y="1687063"/>
                  </a:lnTo>
                  <a:cubicBezTo>
                    <a:pt x="72758" y="1687063"/>
                    <a:pt x="47572" y="1676631"/>
                    <a:pt x="29002" y="1658061"/>
                  </a:cubicBezTo>
                  <a:cubicBezTo>
                    <a:pt x="10432" y="1639491"/>
                    <a:pt x="0" y="1614305"/>
                    <a:pt x="0" y="1588044"/>
                  </a:cubicBezTo>
                  <a:lnTo>
                    <a:pt x="0" y="99019"/>
                  </a:lnTo>
                  <a:cubicBezTo>
                    <a:pt x="0" y="72758"/>
                    <a:pt x="10432" y="47572"/>
                    <a:pt x="29002" y="29002"/>
                  </a:cubicBezTo>
                  <a:cubicBezTo>
                    <a:pt x="47572" y="10432"/>
                    <a:pt x="72758" y="0"/>
                    <a:pt x="99019" y="0"/>
                  </a:cubicBezTo>
                  <a:close/>
                </a:path>
              </a:pathLst>
            </a:custGeom>
            <a:solidFill>
              <a:srgbClr val="3BB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4"/>
            <p:cNvSpPr txBox="1"/>
            <p:nvPr/>
          </p:nvSpPr>
          <p:spPr>
            <a:xfrm>
              <a:off x="0" y="-19050"/>
              <a:ext cx="1090728" cy="17061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2" name="Google Shape;312;p14"/>
          <p:cNvGrpSpPr/>
          <p:nvPr/>
        </p:nvGrpSpPr>
        <p:grpSpPr>
          <a:xfrm>
            <a:off x="5135802" y="3143394"/>
            <a:ext cx="3909294" cy="3788565"/>
            <a:chOff x="0" y="-19050"/>
            <a:chExt cx="1090728" cy="1057043"/>
          </a:xfrm>
        </p:grpSpPr>
        <p:sp>
          <p:nvSpPr>
            <p:cNvPr id="313" name="Google Shape;313;p14"/>
            <p:cNvSpPr/>
            <p:nvPr/>
          </p:nvSpPr>
          <p:spPr>
            <a:xfrm>
              <a:off x="0" y="0"/>
              <a:ext cx="1090728" cy="1037993"/>
            </a:xfrm>
            <a:custGeom>
              <a:rect b="b" l="l" r="r" t="t"/>
              <a:pathLst>
                <a:path extrusionOk="0" h="1037993" w="1090728">
                  <a:moveTo>
                    <a:pt x="99019" y="0"/>
                  </a:moveTo>
                  <a:lnTo>
                    <a:pt x="991708" y="0"/>
                  </a:lnTo>
                  <a:cubicBezTo>
                    <a:pt x="1017970" y="0"/>
                    <a:pt x="1043156" y="10432"/>
                    <a:pt x="1061726" y="29002"/>
                  </a:cubicBezTo>
                  <a:cubicBezTo>
                    <a:pt x="1080295" y="47572"/>
                    <a:pt x="1090728" y="72758"/>
                    <a:pt x="1090728" y="99019"/>
                  </a:cubicBezTo>
                  <a:lnTo>
                    <a:pt x="1090728" y="938974"/>
                  </a:lnTo>
                  <a:cubicBezTo>
                    <a:pt x="1090728" y="965235"/>
                    <a:pt x="1080295" y="990421"/>
                    <a:pt x="1061726" y="1008991"/>
                  </a:cubicBezTo>
                  <a:cubicBezTo>
                    <a:pt x="1043156" y="1027561"/>
                    <a:pt x="1017970" y="1037993"/>
                    <a:pt x="991708" y="1037993"/>
                  </a:cubicBezTo>
                  <a:lnTo>
                    <a:pt x="99019" y="1037993"/>
                  </a:lnTo>
                  <a:cubicBezTo>
                    <a:pt x="72758" y="1037993"/>
                    <a:pt x="47572" y="1027561"/>
                    <a:pt x="29002" y="1008991"/>
                  </a:cubicBezTo>
                  <a:cubicBezTo>
                    <a:pt x="10432" y="990421"/>
                    <a:pt x="0" y="965235"/>
                    <a:pt x="0" y="938974"/>
                  </a:cubicBezTo>
                  <a:lnTo>
                    <a:pt x="0" y="99019"/>
                  </a:lnTo>
                  <a:cubicBezTo>
                    <a:pt x="0" y="72758"/>
                    <a:pt x="10432" y="47572"/>
                    <a:pt x="29002" y="29002"/>
                  </a:cubicBezTo>
                  <a:cubicBezTo>
                    <a:pt x="47572" y="10432"/>
                    <a:pt x="72758" y="0"/>
                    <a:pt x="99019" y="0"/>
                  </a:cubicBezTo>
                  <a:close/>
                </a:path>
              </a:pathLst>
            </a:custGeom>
            <a:solidFill>
              <a:srgbClr val="ACF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4"/>
            <p:cNvSpPr txBox="1"/>
            <p:nvPr/>
          </p:nvSpPr>
          <p:spPr>
            <a:xfrm>
              <a:off x="0" y="-19050"/>
              <a:ext cx="1090728" cy="1057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" name="Google Shape;315;p14"/>
          <p:cNvGrpSpPr/>
          <p:nvPr/>
        </p:nvGrpSpPr>
        <p:grpSpPr>
          <a:xfrm>
            <a:off x="13350006" y="3143394"/>
            <a:ext cx="3909294" cy="3788565"/>
            <a:chOff x="0" y="-19050"/>
            <a:chExt cx="1090728" cy="1057043"/>
          </a:xfrm>
        </p:grpSpPr>
        <p:sp>
          <p:nvSpPr>
            <p:cNvPr id="316" name="Google Shape;316;p14"/>
            <p:cNvSpPr/>
            <p:nvPr/>
          </p:nvSpPr>
          <p:spPr>
            <a:xfrm>
              <a:off x="0" y="0"/>
              <a:ext cx="1090728" cy="1037993"/>
            </a:xfrm>
            <a:custGeom>
              <a:rect b="b" l="l" r="r" t="t"/>
              <a:pathLst>
                <a:path extrusionOk="0" h="1037993" w="1090728">
                  <a:moveTo>
                    <a:pt x="99019" y="0"/>
                  </a:moveTo>
                  <a:lnTo>
                    <a:pt x="991708" y="0"/>
                  </a:lnTo>
                  <a:cubicBezTo>
                    <a:pt x="1017970" y="0"/>
                    <a:pt x="1043156" y="10432"/>
                    <a:pt x="1061726" y="29002"/>
                  </a:cubicBezTo>
                  <a:cubicBezTo>
                    <a:pt x="1080295" y="47572"/>
                    <a:pt x="1090728" y="72758"/>
                    <a:pt x="1090728" y="99019"/>
                  </a:cubicBezTo>
                  <a:lnTo>
                    <a:pt x="1090728" y="938974"/>
                  </a:lnTo>
                  <a:cubicBezTo>
                    <a:pt x="1090728" y="965235"/>
                    <a:pt x="1080295" y="990421"/>
                    <a:pt x="1061726" y="1008991"/>
                  </a:cubicBezTo>
                  <a:cubicBezTo>
                    <a:pt x="1043156" y="1027561"/>
                    <a:pt x="1017970" y="1037993"/>
                    <a:pt x="991708" y="1037993"/>
                  </a:cubicBezTo>
                  <a:lnTo>
                    <a:pt x="99019" y="1037993"/>
                  </a:lnTo>
                  <a:cubicBezTo>
                    <a:pt x="72758" y="1037993"/>
                    <a:pt x="47572" y="1027561"/>
                    <a:pt x="29002" y="1008991"/>
                  </a:cubicBezTo>
                  <a:cubicBezTo>
                    <a:pt x="10432" y="990421"/>
                    <a:pt x="0" y="965235"/>
                    <a:pt x="0" y="938974"/>
                  </a:cubicBezTo>
                  <a:lnTo>
                    <a:pt x="0" y="99019"/>
                  </a:lnTo>
                  <a:cubicBezTo>
                    <a:pt x="0" y="72758"/>
                    <a:pt x="10432" y="47572"/>
                    <a:pt x="29002" y="29002"/>
                  </a:cubicBezTo>
                  <a:cubicBezTo>
                    <a:pt x="47572" y="10432"/>
                    <a:pt x="72758" y="0"/>
                    <a:pt x="99019" y="0"/>
                  </a:cubicBezTo>
                  <a:close/>
                </a:path>
              </a:pathLst>
            </a:custGeom>
            <a:solidFill>
              <a:srgbClr val="24B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4"/>
            <p:cNvSpPr txBox="1"/>
            <p:nvPr/>
          </p:nvSpPr>
          <p:spPr>
            <a:xfrm>
              <a:off x="0" y="-19050"/>
              <a:ext cx="1090728" cy="1057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8" name="Google Shape;318;p14"/>
          <p:cNvGrpSpPr/>
          <p:nvPr/>
        </p:nvGrpSpPr>
        <p:grpSpPr>
          <a:xfrm>
            <a:off x="4607933" y="3514653"/>
            <a:ext cx="850622" cy="850622"/>
            <a:chOff x="0" y="0"/>
            <a:chExt cx="812800" cy="812800"/>
          </a:xfrm>
        </p:grpSpPr>
        <p:sp>
          <p:nvSpPr>
            <p:cNvPr id="319" name="Google Shape;319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56D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1" name="Google Shape;321;p14"/>
          <p:cNvGrpSpPr/>
          <p:nvPr/>
        </p:nvGrpSpPr>
        <p:grpSpPr>
          <a:xfrm>
            <a:off x="8718689" y="3514653"/>
            <a:ext cx="850622" cy="850622"/>
            <a:chOff x="0" y="0"/>
            <a:chExt cx="812800" cy="812800"/>
          </a:xfrm>
        </p:grpSpPr>
        <p:sp>
          <p:nvSpPr>
            <p:cNvPr id="322" name="Google Shape;322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56D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14"/>
          <p:cNvGrpSpPr/>
          <p:nvPr/>
        </p:nvGrpSpPr>
        <p:grpSpPr>
          <a:xfrm>
            <a:off x="12845911" y="3514653"/>
            <a:ext cx="850622" cy="850622"/>
            <a:chOff x="0" y="0"/>
            <a:chExt cx="812800" cy="812800"/>
          </a:xfrm>
        </p:grpSpPr>
        <p:sp>
          <p:nvSpPr>
            <p:cNvPr id="325" name="Google Shape;325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56D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7" name="Google Shape;327;p14"/>
          <p:cNvGrpSpPr/>
          <p:nvPr/>
        </p:nvGrpSpPr>
        <p:grpSpPr>
          <a:xfrm rot="5400000">
            <a:off x="9000238" y="3835511"/>
            <a:ext cx="265040" cy="227954"/>
            <a:chOff x="37766" y="72195"/>
            <a:chExt cx="166170" cy="142918"/>
          </a:xfrm>
        </p:grpSpPr>
        <p:sp>
          <p:nvSpPr>
            <p:cNvPr id="328" name="Google Shape;328;p14"/>
            <p:cNvSpPr/>
            <p:nvPr/>
          </p:nvSpPr>
          <p:spPr>
            <a:xfrm>
              <a:off x="46890" y="72195"/>
              <a:ext cx="147923" cy="142918"/>
            </a:xfrm>
            <a:custGeom>
              <a:rect b="b" l="l" r="r" t="t"/>
              <a:pathLst>
                <a:path extrusionOk="0" h="142918" w="147923">
                  <a:moveTo>
                    <a:pt x="134387" y="35362"/>
                  </a:moveTo>
                  <a:lnTo>
                    <a:pt x="135620" y="37556"/>
                  </a:lnTo>
                  <a:cubicBezTo>
                    <a:pt x="147923" y="59455"/>
                    <a:pt x="147687" y="86237"/>
                    <a:pt x="135000" y="107916"/>
                  </a:cubicBezTo>
                  <a:cubicBezTo>
                    <a:pt x="122313" y="129595"/>
                    <a:pt x="99080" y="142918"/>
                    <a:pt x="73961" y="142918"/>
                  </a:cubicBezTo>
                  <a:lnTo>
                    <a:pt x="73961" y="142918"/>
                  </a:lnTo>
                  <a:cubicBezTo>
                    <a:pt x="48843" y="142918"/>
                    <a:pt x="25609" y="129595"/>
                    <a:pt x="12922" y="107916"/>
                  </a:cubicBezTo>
                  <a:cubicBezTo>
                    <a:pt x="236" y="86237"/>
                    <a:pt x="0" y="59455"/>
                    <a:pt x="12303" y="37556"/>
                  </a:cubicBezTo>
                  <a:lnTo>
                    <a:pt x="13536" y="35362"/>
                  </a:lnTo>
                  <a:cubicBezTo>
                    <a:pt x="25806" y="13520"/>
                    <a:pt x="48909" y="0"/>
                    <a:pt x="73961" y="0"/>
                  </a:cubicBezTo>
                  <a:cubicBezTo>
                    <a:pt x="99014" y="0"/>
                    <a:pt x="122116" y="13520"/>
                    <a:pt x="134387" y="35362"/>
                  </a:cubicBezTo>
                  <a:close/>
                </a:path>
              </a:pathLst>
            </a:custGeom>
            <a:solidFill>
              <a:srgbClr val="67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4"/>
            <p:cNvSpPr txBox="1"/>
            <p:nvPr/>
          </p:nvSpPr>
          <p:spPr>
            <a:xfrm>
              <a:off x="37766" y="80824"/>
              <a:ext cx="166170" cy="1189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0" name="Google Shape;330;p14"/>
          <p:cNvGrpSpPr/>
          <p:nvPr/>
        </p:nvGrpSpPr>
        <p:grpSpPr>
          <a:xfrm rot="5400000">
            <a:off x="13113118" y="3835511"/>
            <a:ext cx="265040" cy="227954"/>
            <a:chOff x="37766" y="72195"/>
            <a:chExt cx="166170" cy="142918"/>
          </a:xfrm>
        </p:grpSpPr>
        <p:sp>
          <p:nvSpPr>
            <p:cNvPr id="331" name="Google Shape;331;p14"/>
            <p:cNvSpPr/>
            <p:nvPr/>
          </p:nvSpPr>
          <p:spPr>
            <a:xfrm>
              <a:off x="46890" y="72195"/>
              <a:ext cx="147923" cy="142918"/>
            </a:xfrm>
            <a:custGeom>
              <a:rect b="b" l="l" r="r" t="t"/>
              <a:pathLst>
                <a:path extrusionOk="0" h="142918" w="147923">
                  <a:moveTo>
                    <a:pt x="134387" y="35362"/>
                  </a:moveTo>
                  <a:lnTo>
                    <a:pt x="135620" y="37556"/>
                  </a:lnTo>
                  <a:cubicBezTo>
                    <a:pt x="147923" y="59455"/>
                    <a:pt x="147687" y="86237"/>
                    <a:pt x="135000" y="107916"/>
                  </a:cubicBezTo>
                  <a:cubicBezTo>
                    <a:pt x="122313" y="129595"/>
                    <a:pt x="99080" y="142918"/>
                    <a:pt x="73961" y="142918"/>
                  </a:cubicBezTo>
                  <a:lnTo>
                    <a:pt x="73961" y="142918"/>
                  </a:lnTo>
                  <a:cubicBezTo>
                    <a:pt x="48843" y="142918"/>
                    <a:pt x="25609" y="129595"/>
                    <a:pt x="12922" y="107916"/>
                  </a:cubicBezTo>
                  <a:cubicBezTo>
                    <a:pt x="236" y="86237"/>
                    <a:pt x="0" y="59455"/>
                    <a:pt x="12303" y="37556"/>
                  </a:cubicBezTo>
                  <a:lnTo>
                    <a:pt x="13536" y="35362"/>
                  </a:lnTo>
                  <a:cubicBezTo>
                    <a:pt x="25806" y="13520"/>
                    <a:pt x="48909" y="0"/>
                    <a:pt x="73961" y="0"/>
                  </a:cubicBezTo>
                  <a:cubicBezTo>
                    <a:pt x="99014" y="0"/>
                    <a:pt x="122116" y="13520"/>
                    <a:pt x="134387" y="35362"/>
                  </a:cubicBezTo>
                  <a:close/>
                </a:path>
              </a:pathLst>
            </a:custGeom>
            <a:solidFill>
              <a:srgbClr val="24B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4"/>
            <p:cNvSpPr txBox="1"/>
            <p:nvPr/>
          </p:nvSpPr>
          <p:spPr>
            <a:xfrm>
              <a:off x="37766" y="80824"/>
              <a:ext cx="166170" cy="1189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14"/>
          <p:cNvGrpSpPr/>
          <p:nvPr/>
        </p:nvGrpSpPr>
        <p:grpSpPr>
          <a:xfrm rot="5400000">
            <a:off x="4899467" y="3835511"/>
            <a:ext cx="265040" cy="227954"/>
            <a:chOff x="37766" y="72195"/>
            <a:chExt cx="166170" cy="142918"/>
          </a:xfrm>
        </p:grpSpPr>
        <p:sp>
          <p:nvSpPr>
            <p:cNvPr id="334" name="Google Shape;334;p14"/>
            <p:cNvSpPr/>
            <p:nvPr/>
          </p:nvSpPr>
          <p:spPr>
            <a:xfrm>
              <a:off x="46890" y="72195"/>
              <a:ext cx="147923" cy="142918"/>
            </a:xfrm>
            <a:custGeom>
              <a:rect b="b" l="l" r="r" t="t"/>
              <a:pathLst>
                <a:path extrusionOk="0" h="142918" w="147923">
                  <a:moveTo>
                    <a:pt x="134387" y="35362"/>
                  </a:moveTo>
                  <a:lnTo>
                    <a:pt x="135620" y="37556"/>
                  </a:lnTo>
                  <a:cubicBezTo>
                    <a:pt x="147923" y="59455"/>
                    <a:pt x="147687" y="86237"/>
                    <a:pt x="135000" y="107916"/>
                  </a:cubicBezTo>
                  <a:cubicBezTo>
                    <a:pt x="122313" y="129595"/>
                    <a:pt x="99080" y="142918"/>
                    <a:pt x="73961" y="142918"/>
                  </a:cubicBezTo>
                  <a:lnTo>
                    <a:pt x="73961" y="142918"/>
                  </a:lnTo>
                  <a:cubicBezTo>
                    <a:pt x="48843" y="142918"/>
                    <a:pt x="25609" y="129595"/>
                    <a:pt x="12922" y="107916"/>
                  </a:cubicBezTo>
                  <a:cubicBezTo>
                    <a:pt x="236" y="86237"/>
                    <a:pt x="0" y="59455"/>
                    <a:pt x="12303" y="37556"/>
                  </a:cubicBezTo>
                  <a:lnTo>
                    <a:pt x="13536" y="35362"/>
                  </a:lnTo>
                  <a:cubicBezTo>
                    <a:pt x="25806" y="13520"/>
                    <a:pt x="48909" y="0"/>
                    <a:pt x="73961" y="0"/>
                  </a:cubicBezTo>
                  <a:cubicBezTo>
                    <a:pt x="99014" y="0"/>
                    <a:pt x="122116" y="13520"/>
                    <a:pt x="134387" y="35362"/>
                  </a:cubicBezTo>
                  <a:close/>
                </a:path>
              </a:pathLst>
            </a:custGeom>
            <a:solidFill>
              <a:srgbClr val="5CD9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4"/>
            <p:cNvSpPr txBox="1"/>
            <p:nvPr/>
          </p:nvSpPr>
          <p:spPr>
            <a:xfrm>
              <a:off x="37766" y="80824"/>
              <a:ext cx="166170" cy="1189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36" name="Google Shape;336;p14"/>
          <p:cNvCxnSpPr/>
          <p:nvPr/>
        </p:nvCxnSpPr>
        <p:spPr>
          <a:xfrm>
            <a:off x="1293341" y="2602071"/>
            <a:ext cx="16137088" cy="0"/>
          </a:xfrm>
          <a:prstGeom prst="straightConnector1">
            <a:avLst/>
          </a:prstGeom>
          <a:noFill/>
          <a:ln cap="rnd" cmpd="sng" w="76200">
            <a:solidFill>
              <a:srgbClr val="D9D9D9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337" name="Google Shape;337;p14"/>
          <p:cNvSpPr txBox="1"/>
          <p:nvPr/>
        </p:nvSpPr>
        <p:spPr>
          <a:xfrm>
            <a:off x="1028700" y="708979"/>
            <a:ext cx="16230600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CONSENSO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 </a:t>
            </a: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COORDINACIÓN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1217108" y="4201866"/>
            <a:ext cx="3532477" cy="2433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El consenso en sistemas distribuidos se refiere a la capacidad de </a:t>
            </a:r>
            <a:r>
              <a:rPr b="0" i="0" lang="en-US" sz="1900" u="none" cap="none" strike="noStrike">
                <a:solidFill>
                  <a:srgbClr val="02AAA5"/>
                </a:solidFill>
                <a:latin typeface="Montserrat"/>
                <a:ea typeface="Montserrat"/>
                <a:cs typeface="Montserrat"/>
                <a:sym typeface="Montserrat"/>
              </a:rPr>
              <a:t>varios nodos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 (o máquinas) para llegar a un acuerdo sobre un valor o estado compartido, a pesar de fallas o discrepancias.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9459913" y="4189801"/>
            <a:ext cx="3524250" cy="4871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Elecciones en una Red: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Elegir un nodo líder en un grupo distribuido, por ejemplo, para coordinar acciones en un clúster.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Consistencia en Bases de Datos Distribuidas</a:t>
            </a:r>
            <a:r>
              <a:rPr b="0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Asegurar que todas las réplicas de datos estén sincronizadas y representen el mismo estado, aun cuando se produzcan fallos.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5458555" y="4150430"/>
            <a:ext cx="3260134" cy="1823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Es fundamental para mantener la consistencia en sistemas distribuidos, donde la comunicación </a:t>
            </a:r>
            <a:r>
              <a:rPr b="0" i="0" lang="en-US" sz="1900" u="none" cap="none" strike="noStrike">
                <a:solidFill>
                  <a:srgbClr val="24B296"/>
                </a:solidFill>
                <a:latin typeface="Montserrat"/>
                <a:ea typeface="Montserrat"/>
                <a:cs typeface="Montserrat"/>
                <a:sym typeface="Montserrat"/>
              </a:rPr>
              <a:t>no es siempre fiable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13674791" y="4069715"/>
            <a:ext cx="3532477" cy="2128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El consenso asegura que el sistema pueda continuar operando correctamente y ofrece una única fuente de "</a:t>
            </a:r>
            <a:r>
              <a:rPr b="1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verdad</a:t>
            </a: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 en un entorno de múltiples nodos.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1020303" y="3597346"/>
            <a:ext cx="3860321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¿QUÉ ES EL CONSENSO?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9399985" y="3444946"/>
            <a:ext cx="3411159" cy="604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PROBLEMAS DE CONSENSO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5437439" y="3458781"/>
            <a:ext cx="3306021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NECESIDAD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13404611" y="3318446"/>
            <a:ext cx="3860321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IMPORTANCIA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15"/>
          <p:cNvGrpSpPr/>
          <p:nvPr/>
        </p:nvGrpSpPr>
        <p:grpSpPr>
          <a:xfrm>
            <a:off x="1043025" y="2771977"/>
            <a:ext cx="7390992" cy="4815903"/>
            <a:chOff x="0" y="-19050"/>
            <a:chExt cx="1946586" cy="1040062"/>
          </a:xfrm>
        </p:grpSpPr>
        <p:sp>
          <p:nvSpPr>
            <p:cNvPr id="351" name="Google Shape;351;p15"/>
            <p:cNvSpPr/>
            <p:nvPr/>
          </p:nvSpPr>
          <p:spPr>
            <a:xfrm>
              <a:off x="0" y="0"/>
              <a:ext cx="1946586" cy="1021012"/>
            </a:xfrm>
            <a:custGeom>
              <a:rect b="b" l="l" r="r" t="t"/>
              <a:pathLst>
                <a:path extrusionOk="0" h="1021012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968638"/>
                  </a:lnTo>
                  <a:cubicBezTo>
                    <a:pt x="1946586" y="997563"/>
                    <a:pt x="1923137" y="1021012"/>
                    <a:pt x="1894212" y="1021012"/>
                  </a:cubicBezTo>
                  <a:lnTo>
                    <a:pt x="52374" y="1021012"/>
                  </a:lnTo>
                  <a:cubicBezTo>
                    <a:pt x="38484" y="1021012"/>
                    <a:pt x="25162" y="1015494"/>
                    <a:pt x="15340" y="1005672"/>
                  </a:cubicBezTo>
                  <a:cubicBezTo>
                    <a:pt x="5518" y="995850"/>
                    <a:pt x="0" y="982528"/>
                    <a:pt x="0" y="968638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5"/>
            <p:cNvSpPr txBox="1"/>
            <p:nvPr/>
          </p:nvSpPr>
          <p:spPr>
            <a:xfrm>
              <a:off x="0" y="-19050"/>
              <a:ext cx="1946586" cy="10400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p15"/>
          <p:cNvGrpSpPr/>
          <p:nvPr/>
        </p:nvGrpSpPr>
        <p:grpSpPr>
          <a:xfrm>
            <a:off x="10380500" y="4748826"/>
            <a:ext cx="7481864" cy="4739520"/>
            <a:chOff x="0" y="-19050"/>
            <a:chExt cx="1970519" cy="1088344"/>
          </a:xfrm>
        </p:grpSpPr>
        <p:sp>
          <p:nvSpPr>
            <p:cNvPr id="354" name="Google Shape;354;p15"/>
            <p:cNvSpPr/>
            <p:nvPr/>
          </p:nvSpPr>
          <p:spPr>
            <a:xfrm>
              <a:off x="0" y="0"/>
              <a:ext cx="1970519" cy="1069294"/>
            </a:xfrm>
            <a:custGeom>
              <a:rect b="b" l="l" r="r" t="t"/>
              <a:pathLst>
                <a:path extrusionOk="0" h="1069294" w="1970519">
                  <a:moveTo>
                    <a:pt x="51738" y="0"/>
                  </a:moveTo>
                  <a:lnTo>
                    <a:pt x="1918780" y="0"/>
                  </a:lnTo>
                  <a:cubicBezTo>
                    <a:pt x="1932502" y="0"/>
                    <a:pt x="1945662" y="5451"/>
                    <a:pt x="1955365" y="15154"/>
                  </a:cubicBezTo>
                  <a:cubicBezTo>
                    <a:pt x="1965068" y="24857"/>
                    <a:pt x="1970519" y="38016"/>
                    <a:pt x="1970519" y="51738"/>
                  </a:cubicBezTo>
                  <a:lnTo>
                    <a:pt x="1970519" y="1017556"/>
                  </a:lnTo>
                  <a:cubicBezTo>
                    <a:pt x="1970519" y="1031278"/>
                    <a:pt x="1965068" y="1044438"/>
                    <a:pt x="1955365" y="1054141"/>
                  </a:cubicBezTo>
                  <a:cubicBezTo>
                    <a:pt x="1945662" y="1063843"/>
                    <a:pt x="1932502" y="1069294"/>
                    <a:pt x="1918780" y="1069294"/>
                  </a:cubicBezTo>
                  <a:lnTo>
                    <a:pt x="51738" y="1069294"/>
                  </a:lnTo>
                  <a:cubicBezTo>
                    <a:pt x="38016" y="1069294"/>
                    <a:pt x="24857" y="1063843"/>
                    <a:pt x="15154" y="1054141"/>
                  </a:cubicBezTo>
                  <a:cubicBezTo>
                    <a:pt x="5451" y="1044438"/>
                    <a:pt x="0" y="1031278"/>
                    <a:pt x="0" y="1017556"/>
                  </a:cubicBezTo>
                  <a:lnTo>
                    <a:pt x="0" y="51738"/>
                  </a:lnTo>
                  <a:cubicBezTo>
                    <a:pt x="0" y="38016"/>
                    <a:pt x="5451" y="24857"/>
                    <a:pt x="15154" y="15154"/>
                  </a:cubicBezTo>
                  <a:cubicBezTo>
                    <a:pt x="24857" y="5451"/>
                    <a:pt x="38016" y="0"/>
                    <a:pt x="51738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5"/>
            <p:cNvSpPr txBox="1"/>
            <p:nvPr/>
          </p:nvSpPr>
          <p:spPr>
            <a:xfrm>
              <a:off x="0" y="-19050"/>
              <a:ext cx="1970519" cy="10883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15"/>
          <p:cNvSpPr txBox="1"/>
          <p:nvPr/>
        </p:nvSpPr>
        <p:spPr>
          <a:xfrm>
            <a:off x="4571973" y="672251"/>
            <a:ext cx="8696214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COORDINACIÓN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15"/>
          <p:cNvSpPr txBox="1"/>
          <p:nvPr/>
        </p:nvSpPr>
        <p:spPr>
          <a:xfrm>
            <a:off x="1394248" y="3064559"/>
            <a:ext cx="439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Importancia de la Coordinación y Sincronización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15"/>
          <p:cNvSpPr txBox="1"/>
          <p:nvPr/>
        </p:nvSpPr>
        <p:spPr>
          <a:xfrm>
            <a:off x="2757325" y="4030042"/>
            <a:ext cx="5379600" cy="3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4" lvl="1" marL="367029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Los sistemas distribuidos requieren que múltiples nodos trabajen juntos de </a:t>
            </a:r>
            <a:r>
              <a:rPr b="0" i="0" lang="en-US" sz="1699" u="none" cap="none" strike="noStrike">
                <a:solidFill>
                  <a:srgbClr val="67D3CD"/>
                </a:solidFill>
                <a:latin typeface="Open Sans"/>
                <a:ea typeface="Open Sans"/>
                <a:cs typeface="Open Sans"/>
                <a:sym typeface="Open Sans"/>
              </a:rPr>
              <a:t>forma coordinada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para evitar problemas como la doble escritura o los conflictos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4" lvl="1" marL="367029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 coordinación permite que los procesos y nodos realicen tareas </a:t>
            </a:r>
            <a:r>
              <a:rPr b="0" i="0" lang="en-US" sz="1699" u="none" cap="none" strike="noStrike">
                <a:solidFill>
                  <a:srgbClr val="67D3CD"/>
                </a:solidFill>
                <a:latin typeface="Open Sans"/>
                <a:ea typeface="Open Sans"/>
                <a:cs typeface="Open Sans"/>
                <a:sym typeface="Open Sans"/>
              </a:rPr>
              <a:t>sincronizadamente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gestionando el acceso a los recursos y manteniendo la consistencia de datos en tiempo real.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99"/>
              <a:buFont typeface="Arial"/>
              <a:buNone/>
            </a:pPr>
            <a:r>
              <a:t/>
            </a:r>
            <a:endParaRPr b="0" i="0" sz="1699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11316749" y="5119707"/>
            <a:ext cx="439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Coordinación en Sistemas de Archivos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5"/>
          <p:cNvSpPr txBox="1"/>
          <p:nvPr/>
        </p:nvSpPr>
        <p:spPr>
          <a:xfrm>
            <a:off x="11316749" y="6042881"/>
            <a:ext cx="6309300" cy="31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99"/>
              <a:buFont typeface="Arial"/>
              <a:buNone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Google File System (GFS)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GFS necesita coordinación para que los nodos puedan leer y escribir archivos de manera sincronizada, evitando la corrupción de datos y manteniendo la integridad del sistema.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99"/>
              <a:buFont typeface="Arial"/>
              <a:buNone/>
            </a:pPr>
            <a:r>
              <a:t/>
            </a:r>
            <a:endParaRPr b="0" i="0" sz="1699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99"/>
              <a:buFont typeface="Arial"/>
              <a:buNone/>
            </a:pP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GFS utiliza un nodo central de control (master) que coordina qué fragmentos del archivo deben escribirse y en qué orden. Otros nodos de almacenamiento actúan como réplicas para garantizar la disponibilidad y consistencia de los datos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5d0bfb3327_0_208"/>
          <p:cNvSpPr/>
          <p:nvPr/>
        </p:nvSpPr>
        <p:spPr>
          <a:xfrm rot="-6500666">
            <a:off x="-3258566" y="-3954132"/>
            <a:ext cx="22771623" cy="18879746"/>
          </a:xfrm>
          <a:custGeom>
            <a:rect b="b" l="l" r="r" t="t"/>
            <a:pathLst>
              <a:path extrusionOk="0" h="18863483" w="22752008">
                <a:moveTo>
                  <a:pt x="0" y="0"/>
                </a:moveTo>
                <a:lnTo>
                  <a:pt x="22752007" y="0"/>
                </a:lnTo>
                <a:lnTo>
                  <a:pt x="22752007" y="18863483"/>
                </a:lnTo>
                <a:lnTo>
                  <a:pt x="0" y="188634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66" name="Google Shape;366;g35d0bfb3327_0_208"/>
          <p:cNvGrpSpPr/>
          <p:nvPr/>
        </p:nvGrpSpPr>
        <p:grpSpPr>
          <a:xfrm>
            <a:off x="1086009" y="1953794"/>
            <a:ext cx="7289038" cy="6390186"/>
            <a:chOff x="0" y="-28575"/>
            <a:chExt cx="1919734" cy="1683001"/>
          </a:xfrm>
        </p:grpSpPr>
        <p:sp>
          <p:nvSpPr>
            <p:cNvPr id="367" name="Google Shape;367;g35d0bfb3327_0_208"/>
            <p:cNvSpPr/>
            <p:nvPr/>
          </p:nvSpPr>
          <p:spPr>
            <a:xfrm>
              <a:off x="0" y="0"/>
              <a:ext cx="1919734" cy="1654426"/>
            </a:xfrm>
            <a:custGeom>
              <a:rect b="b" l="l" r="r" t="t"/>
              <a:pathLst>
                <a:path extrusionOk="0" h="1654426" w="1919734">
                  <a:moveTo>
                    <a:pt x="54169" y="0"/>
                  </a:moveTo>
                  <a:lnTo>
                    <a:pt x="1865564" y="0"/>
                  </a:lnTo>
                  <a:cubicBezTo>
                    <a:pt x="1895481" y="0"/>
                    <a:pt x="1919734" y="24252"/>
                    <a:pt x="1919734" y="54169"/>
                  </a:cubicBezTo>
                  <a:lnTo>
                    <a:pt x="1919734" y="1600257"/>
                  </a:lnTo>
                  <a:cubicBezTo>
                    <a:pt x="1919734" y="1614624"/>
                    <a:pt x="1914027" y="1628402"/>
                    <a:pt x="1903868" y="1638561"/>
                  </a:cubicBezTo>
                  <a:cubicBezTo>
                    <a:pt x="1893709" y="1648719"/>
                    <a:pt x="1879931" y="1654426"/>
                    <a:pt x="1865564" y="1654426"/>
                  </a:cubicBezTo>
                  <a:lnTo>
                    <a:pt x="54169" y="1654426"/>
                  </a:lnTo>
                  <a:cubicBezTo>
                    <a:pt x="24252" y="1654426"/>
                    <a:pt x="0" y="1630174"/>
                    <a:pt x="0" y="1600257"/>
                  </a:cubicBezTo>
                  <a:lnTo>
                    <a:pt x="0" y="54169"/>
                  </a:lnTo>
                  <a:cubicBezTo>
                    <a:pt x="0" y="24252"/>
                    <a:pt x="24252" y="0"/>
                    <a:pt x="54169" y="0"/>
                  </a:cubicBezTo>
                  <a:close/>
                </a:path>
              </a:pathLst>
            </a:custGeom>
            <a:solidFill>
              <a:srgbClr val="482B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g35d0bfb3327_0_208"/>
            <p:cNvSpPr txBox="1"/>
            <p:nvPr/>
          </p:nvSpPr>
          <p:spPr>
            <a:xfrm>
              <a:off x="0" y="-28575"/>
              <a:ext cx="19197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69" name="Google Shape;369;g35d0bfb3327_0_208"/>
          <p:cNvCxnSpPr/>
          <p:nvPr/>
        </p:nvCxnSpPr>
        <p:spPr>
          <a:xfrm>
            <a:off x="1484383" y="2459165"/>
            <a:ext cx="64923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0" name="Google Shape;370;g35d0bfb3327_0_208"/>
          <p:cNvCxnSpPr/>
          <p:nvPr/>
        </p:nvCxnSpPr>
        <p:spPr>
          <a:xfrm>
            <a:off x="1484383" y="7873561"/>
            <a:ext cx="64923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1" name="Google Shape;371;g35d0bfb3327_0_208"/>
          <p:cNvSpPr/>
          <p:nvPr/>
        </p:nvSpPr>
        <p:spPr>
          <a:xfrm>
            <a:off x="1484383" y="3453420"/>
            <a:ext cx="6403526" cy="3425886"/>
          </a:xfrm>
          <a:custGeom>
            <a:rect b="b" l="l" r="r" t="t"/>
            <a:pathLst>
              <a:path extrusionOk="0" h="3425886" w="6403526">
                <a:moveTo>
                  <a:pt x="0" y="0"/>
                </a:moveTo>
                <a:lnTo>
                  <a:pt x="6403526" y="0"/>
                </a:lnTo>
                <a:lnTo>
                  <a:pt x="6403526" y="3425886"/>
                </a:lnTo>
                <a:lnTo>
                  <a:pt x="0" y="34258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2" name="Google Shape;372;g35d0bfb3327_0_208"/>
          <p:cNvSpPr txBox="1"/>
          <p:nvPr/>
        </p:nvSpPr>
        <p:spPr>
          <a:xfrm>
            <a:off x="9344619" y="2441925"/>
            <a:ext cx="7709400" cy="7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sistemas en la nube son infraestructuras distribuidas que permiten a los usuarios acceder a recursos de cómputo, almacenamiento y red de forma remota a través de internet.</a:t>
            </a:r>
            <a:endParaRPr/>
          </a:p>
          <a:p>
            <a:pPr indent="0" lvl="0" marL="0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91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15021" lvl="1" marL="430043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91"/>
              <a:buFont typeface="Arial"/>
              <a:buChar char="•"/>
            </a:pPr>
            <a:r>
              <a:rPr b="1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Infraestructura distribuida</a:t>
            </a: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La nube es una arquitectura en la que los recursos de cómputo y almacenamiento están repartidos a lo largo de una red de servidores ubicados en diferentes </a:t>
            </a:r>
            <a:r>
              <a:rPr b="0" i="0" lang="en-US" sz="1991" u="none" cap="none" strike="noStrike">
                <a:solidFill>
                  <a:srgbClr val="D7FFEE"/>
                </a:solidFill>
                <a:latin typeface="Montserrat"/>
                <a:ea typeface="Montserrat"/>
                <a:cs typeface="Montserrat"/>
                <a:sym typeface="Montserrat"/>
              </a:rPr>
              <a:t>ubicaciones geográficas</a:t>
            </a: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indent="-215021" lvl="1" marL="430043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91"/>
              <a:buFont typeface="Arial"/>
              <a:buChar char="•"/>
            </a:pPr>
            <a:r>
              <a:rPr b="1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Acceso remoto a través de Internet:</a:t>
            </a: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Los usuarios pueden acceder a estos recursos desde cualquier lugar, a través de internet, lo que facilita el acceso global y la colaboración remota.</a:t>
            </a:r>
            <a:endParaRPr/>
          </a:p>
          <a:p>
            <a:pPr indent="-215021" lvl="1" marL="430043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91"/>
              <a:buFont typeface="Arial"/>
              <a:buChar char="•"/>
            </a:pPr>
            <a:r>
              <a:rPr b="1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Modelo de entrega bajo demanda</a:t>
            </a: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 diferencia de la infraestructura tradicional, los recursos se proporcionan </a:t>
            </a:r>
            <a:r>
              <a:rPr b="0" i="0" lang="en-US" sz="1991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bajo demanda</a:t>
            </a:r>
            <a:r>
              <a:rPr b="0" i="0" lang="en-US" sz="1991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lo que significa que los usuarios pueden aumentar o reducir el uso de recursos según sus necesidades actuales, sin preocuparse por los detalles de hardware.</a:t>
            </a:r>
            <a:endParaRPr/>
          </a:p>
          <a:p>
            <a:pPr indent="0" lvl="0" marL="0" marR="0" rtl="0" algn="just">
              <a:lnSpc>
                <a:spcPct val="130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91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3" name="Google Shape;373;g35d0bfb3327_0_208"/>
          <p:cNvSpPr txBox="1"/>
          <p:nvPr/>
        </p:nvSpPr>
        <p:spPr>
          <a:xfrm>
            <a:off x="8862207" y="1297115"/>
            <a:ext cx="867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SISTEMAS EN LA NUBE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g35d0bfb3327_0_220"/>
          <p:cNvGrpSpPr/>
          <p:nvPr/>
        </p:nvGrpSpPr>
        <p:grpSpPr>
          <a:xfrm>
            <a:off x="1602301" y="2700474"/>
            <a:ext cx="7391425" cy="3086173"/>
            <a:chOff x="0" y="-19050"/>
            <a:chExt cx="1946700" cy="812814"/>
          </a:xfrm>
        </p:grpSpPr>
        <p:sp>
          <p:nvSpPr>
            <p:cNvPr id="379" name="Google Shape;379;g35d0bfb3327_0_220"/>
            <p:cNvSpPr/>
            <p:nvPr/>
          </p:nvSpPr>
          <p:spPr>
            <a:xfrm>
              <a:off x="0" y="0"/>
              <a:ext cx="1946586" cy="793764"/>
            </a:xfrm>
            <a:custGeom>
              <a:rect b="b" l="l" r="r" t="t"/>
              <a:pathLst>
                <a:path extrusionOk="0" h="793764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741389"/>
                  </a:lnTo>
                  <a:cubicBezTo>
                    <a:pt x="1946586" y="770315"/>
                    <a:pt x="1923137" y="793764"/>
                    <a:pt x="1894212" y="793764"/>
                  </a:cubicBezTo>
                  <a:lnTo>
                    <a:pt x="52374" y="793764"/>
                  </a:lnTo>
                  <a:cubicBezTo>
                    <a:pt x="23449" y="793764"/>
                    <a:pt x="0" y="770315"/>
                    <a:pt x="0" y="741389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g35d0bfb3327_0_220"/>
            <p:cNvSpPr txBox="1"/>
            <p:nvPr/>
          </p:nvSpPr>
          <p:spPr>
            <a:xfrm>
              <a:off x="0" y="-19050"/>
              <a:ext cx="194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g35d0bfb3327_0_220"/>
          <p:cNvGrpSpPr/>
          <p:nvPr/>
        </p:nvGrpSpPr>
        <p:grpSpPr>
          <a:xfrm>
            <a:off x="4537275" y="6166450"/>
            <a:ext cx="9840965" cy="3560339"/>
            <a:chOff x="0" y="-19050"/>
            <a:chExt cx="2591842" cy="814313"/>
          </a:xfrm>
        </p:grpSpPr>
        <p:sp>
          <p:nvSpPr>
            <p:cNvPr id="382" name="Google Shape;382;g35d0bfb3327_0_220"/>
            <p:cNvSpPr/>
            <p:nvPr/>
          </p:nvSpPr>
          <p:spPr>
            <a:xfrm>
              <a:off x="0" y="0"/>
              <a:ext cx="2591842" cy="795263"/>
            </a:xfrm>
            <a:custGeom>
              <a:rect b="b" l="l" r="r" t="t"/>
              <a:pathLst>
                <a:path extrusionOk="0" h="795263" w="2591842">
                  <a:moveTo>
                    <a:pt x="39335" y="0"/>
                  </a:moveTo>
                  <a:lnTo>
                    <a:pt x="2552507" y="0"/>
                  </a:lnTo>
                  <a:cubicBezTo>
                    <a:pt x="2562939" y="0"/>
                    <a:pt x="2572944" y="4144"/>
                    <a:pt x="2580321" y="11521"/>
                  </a:cubicBezTo>
                  <a:cubicBezTo>
                    <a:pt x="2587698" y="18898"/>
                    <a:pt x="2591842" y="28903"/>
                    <a:pt x="2591842" y="39335"/>
                  </a:cubicBezTo>
                  <a:lnTo>
                    <a:pt x="2591842" y="755927"/>
                  </a:lnTo>
                  <a:cubicBezTo>
                    <a:pt x="2591842" y="766360"/>
                    <a:pt x="2587698" y="776365"/>
                    <a:pt x="2580321" y="783742"/>
                  </a:cubicBezTo>
                  <a:cubicBezTo>
                    <a:pt x="2572944" y="791119"/>
                    <a:pt x="2562939" y="795263"/>
                    <a:pt x="2552507" y="795263"/>
                  </a:cubicBezTo>
                  <a:lnTo>
                    <a:pt x="39335" y="795263"/>
                  </a:lnTo>
                  <a:cubicBezTo>
                    <a:pt x="28903" y="795263"/>
                    <a:pt x="18898" y="791119"/>
                    <a:pt x="11521" y="783742"/>
                  </a:cubicBezTo>
                  <a:cubicBezTo>
                    <a:pt x="4144" y="776365"/>
                    <a:pt x="0" y="766360"/>
                    <a:pt x="0" y="755927"/>
                  </a:cubicBezTo>
                  <a:lnTo>
                    <a:pt x="0" y="39335"/>
                  </a:lnTo>
                  <a:cubicBezTo>
                    <a:pt x="0" y="28903"/>
                    <a:pt x="4144" y="18898"/>
                    <a:pt x="11521" y="11521"/>
                  </a:cubicBezTo>
                  <a:cubicBezTo>
                    <a:pt x="18898" y="4144"/>
                    <a:pt x="28903" y="0"/>
                    <a:pt x="39335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g35d0bfb3327_0_220"/>
            <p:cNvSpPr txBox="1"/>
            <p:nvPr/>
          </p:nvSpPr>
          <p:spPr>
            <a:xfrm>
              <a:off x="0" y="-19050"/>
              <a:ext cx="2591700" cy="8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" name="Google Shape;384;g35d0bfb3327_0_220"/>
          <p:cNvGrpSpPr/>
          <p:nvPr/>
        </p:nvGrpSpPr>
        <p:grpSpPr>
          <a:xfrm>
            <a:off x="10063441" y="2700474"/>
            <a:ext cx="7391425" cy="3086173"/>
            <a:chOff x="0" y="-19050"/>
            <a:chExt cx="1946700" cy="812814"/>
          </a:xfrm>
        </p:grpSpPr>
        <p:sp>
          <p:nvSpPr>
            <p:cNvPr id="385" name="Google Shape;385;g35d0bfb3327_0_220"/>
            <p:cNvSpPr/>
            <p:nvPr/>
          </p:nvSpPr>
          <p:spPr>
            <a:xfrm>
              <a:off x="0" y="0"/>
              <a:ext cx="1946586" cy="793764"/>
            </a:xfrm>
            <a:custGeom>
              <a:rect b="b" l="l" r="r" t="t"/>
              <a:pathLst>
                <a:path extrusionOk="0" h="793764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741389"/>
                  </a:lnTo>
                  <a:cubicBezTo>
                    <a:pt x="1946586" y="770315"/>
                    <a:pt x="1923137" y="793764"/>
                    <a:pt x="1894212" y="793764"/>
                  </a:cubicBezTo>
                  <a:lnTo>
                    <a:pt x="52374" y="793764"/>
                  </a:lnTo>
                  <a:cubicBezTo>
                    <a:pt x="23449" y="793764"/>
                    <a:pt x="0" y="770315"/>
                    <a:pt x="0" y="741389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g35d0bfb3327_0_220"/>
            <p:cNvSpPr txBox="1"/>
            <p:nvPr/>
          </p:nvSpPr>
          <p:spPr>
            <a:xfrm>
              <a:off x="0" y="-19050"/>
              <a:ext cx="1946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g35d0bfb3327_0_220"/>
          <p:cNvSpPr txBox="1"/>
          <p:nvPr/>
        </p:nvSpPr>
        <p:spPr>
          <a:xfrm>
            <a:off x="1028700" y="1089979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VENTAJAS DE LOS </a:t>
            </a: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SISTEMAS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NUBE</a:t>
            </a:r>
            <a:endParaRPr/>
          </a:p>
        </p:txBody>
      </p:sp>
      <p:sp>
        <p:nvSpPr>
          <p:cNvPr id="388" name="Google Shape;388;g35d0bfb3327_0_220"/>
          <p:cNvSpPr txBox="1"/>
          <p:nvPr/>
        </p:nvSpPr>
        <p:spPr>
          <a:xfrm>
            <a:off x="3345790" y="2835976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Escalabilidad</a:t>
            </a:r>
            <a:endParaRPr/>
          </a:p>
        </p:txBody>
      </p:sp>
      <p:sp>
        <p:nvSpPr>
          <p:cNvPr id="389" name="Google Shape;389;g35d0bfb3327_0_220"/>
          <p:cNvSpPr txBox="1"/>
          <p:nvPr/>
        </p:nvSpPr>
        <p:spPr>
          <a:xfrm>
            <a:off x="2964218" y="3360829"/>
            <a:ext cx="55086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Automática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La capacidad de agregar o reducir recursos de manera automática según la carga de trabajo o el tráfico, lo que permite que aplicaciones y servicios sean escalables de manera flexible.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 eventos de alta demanda, como el Black Friday en comercio electrónico, los recursos pueden escalar automáticamente para gestionar el incremento en el tráfico.</a:t>
            </a:r>
            <a:endParaRPr/>
          </a:p>
        </p:txBody>
      </p:sp>
      <p:sp>
        <p:nvSpPr>
          <p:cNvPr id="390" name="Google Shape;390;g35d0bfb3327_0_220"/>
          <p:cNvSpPr txBox="1"/>
          <p:nvPr/>
        </p:nvSpPr>
        <p:spPr>
          <a:xfrm>
            <a:off x="6070318" y="6570225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Costos Reducidos</a:t>
            </a:r>
            <a:endParaRPr/>
          </a:p>
        </p:txBody>
      </p:sp>
      <p:sp>
        <p:nvSpPr>
          <p:cNvPr id="391" name="Google Shape;391;g35d0bfb3327_0_220"/>
          <p:cNvSpPr txBox="1"/>
          <p:nvPr/>
        </p:nvSpPr>
        <p:spPr>
          <a:xfrm>
            <a:off x="6070318" y="6976625"/>
            <a:ext cx="46773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Pago por uso: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Las empresas y usuarios solo pagan por los recursos que realmente utilizan, lo que reduce la necesidad de comprar y mantener servidores físicos.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Reducción de gastos en infraestructura: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Las empresas pueden evitar el alto costo inicial de infraestructura propia.</a:t>
            </a:r>
            <a:endParaRPr/>
          </a:p>
        </p:txBody>
      </p:sp>
      <p:sp>
        <p:nvSpPr>
          <p:cNvPr id="392" name="Google Shape;392;g35d0bfb3327_0_220"/>
          <p:cNvSpPr txBox="1"/>
          <p:nvPr/>
        </p:nvSpPr>
        <p:spPr>
          <a:xfrm>
            <a:off x="11532093" y="3201126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Accesibilidad</a:t>
            </a:r>
            <a:endParaRPr/>
          </a:p>
        </p:txBody>
      </p:sp>
      <p:sp>
        <p:nvSpPr>
          <p:cNvPr id="393" name="Google Shape;393;g35d0bfb3327_0_220"/>
          <p:cNvSpPr txBox="1"/>
          <p:nvPr/>
        </p:nvSpPr>
        <p:spPr>
          <a:xfrm>
            <a:off x="11532093" y="3773277"/>
            <a:ext cx="52362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Disponibilidad Global: 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Acceso a servicios y aplicaciones en la nube desde cualquier dispositivo conectado a internet, independientemente de la ubicación.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Aplicaciones como Google Drive o Dropbox permiten a los usuarios acceder a sus archivos desde cualquier lugar.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4" name="Google Shape;394;g35d0bfb3327_0_220"/>
          <p:cNvSpPr txBox="1"/>
          <p:nvPr/>
        </p:nvSpPr>
        <p:spPr>
          <a:xfrm>
            <a:off x="10860799" y="7510025"/>
            <a:ext cx="3373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Startups tecnológicas pueden lanzar aplicaciones usando servicios en la nube, sin incurrir en gastos altos en infraestructura de TI.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g35d0bfb3327_0_240"/>
          <p:cNvGrpSpPr/>
          <p:nvPr/>
        </p:nvGrpSpPr>
        <p:grpSpPr>
          <a:xfrm>
            <a:off x="959738" y="3765992"/>
            <a:ext cx="7126269" cy="4619388"/>
            <a:chOff x="0" y="-19050"/>
            <a:chExt cx="1876865" cy="1216621"/>
          </a:xfrm>
        </p:grpSpPr>
        <p:sp>
          <p:nvSpPr>
            <p:cNvPr id="400" name="Google Shape;400;g35d0bfb3327_0_240"/>
            <p:cNvSpPr/>
            <p:nvPr/>
          </p:nvSpPr>
          <p:spPr>
            <a:xfrm>
              <a:off x="0" y="0"/>
              <a:ext cx="1876865" cy="1197571"/>
            </a:xfrm>
            <a:custGeom>
              <a:rect b="b" l="l" r="r" t="t"/>
              <a:pathLst>
                <a:path extrusionOk="0" h="1197571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1142165"/>
                  </a:lnTo>
                  <a:cubicBezTo>
                    <a:pt x="1876865" y="1172765"/>
                    <a:pt x="1852059" y="1197571"/>
                    <a:pt x="1821459" y="1197571"/>
                  </a:cubicBezTo>
                  <a:lnTo>
                    <a:pt x="55406" y="1197571"/>
                  </a:lnTo>
                  <a:cubicBezTo>
                    <a:pt x="24806" y="1197571"/>
                    <a:pt x="0" y="1172765"/>
                    <a:pt x="0" y="1142165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g35d0bfb3327_0_240"/>
            <p:cNvSpPr txBox="1"/>
            <p:nvPr/>
          </p:nvSpPr>
          <p:spPr>
            <a:xfrm>
              <a:off x="0" y="-19050"/>
              <a:ext cx="1876800" cy="121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2" name="Google Shape;402;g35d0bfb3327_0_240"/>
          <p:cNvGrpSpPr/>
          <p:nvPr/>
        </p:nvGrpSpPr>
        <p:grpSpPr>
          <a:xfrm>
            <a:off x="11132438" y="3871277"/>
            <a:ext cx="1136538" cy="1136538"/>
            <a:chOff x="0" y="0"/>
            <a:chExt cx="812800" cy="812800"/>
          </a:xfrm>
        </p:grpSpPr>
        <p:sp>
          <p:nvSpPr>
            <p:cNvPr id="403" name="Google Shape;403;g35d0bfb3327_0_24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g35d0bfb3327_0_240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5" name="Google Shape;405;g35d0bfb3327_0_240"/>
          <p:cNvGrpSpPr/>
          <p:nvPr/>
        </p:nvGrpSpPr>
        <p:grpSpPr>
          <a:xfrm>
            <a:off x="11132438" y="5613932"/>
            <a:ext cx="1136538" cy="1136538"/>
            <a:chOff x="0" y="0"/>
            <a:chExt cx="812800" cy="812800"/>
          </a:xfrm>
        </p:grpSpPr>
        <p:sp>
          <p:nvSpPr>
            <p:cNvPr id="406" name="Google Shape;406;g35d0bfb3327_0_24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g35d0bfb3327_0_240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8" name="Google Shape;408;g35d0bfb3327_0_240"/>
          <p:cNvSpPr txBox="1"/>
          <p:nvPr/>
        </p:nvSpPr>
        <p:spPr>
          <a:xfrm>
            <a:off x="1028700" y="1135328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TIPOS DE SERVICIOS EN LA NUBE</a:t>
            </a:r>
            <a:endParaRPr/>
          </a:p>
        </p:txBody>
      </p:sp>
      <p:sp>
        <p:nvSpPr>
          <p:cNvPr id="409" name="Google Shape;409;g35d0bfb3327_0_240"/>
          <p:cNvSpPr txBox="1"/>
          <p:nvPr/>
        </p:nvSpPr>
        <p:spPr>
          <a:xfrm>
            <a:off x="1147712" y="4525153"/>
            <a:ext cx="59898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Ofrece infraestructura física (como servidores, redes, y almacenamiento) en forma virtual a través de internet.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 total sobre los recursos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Los usuarios pueden configurar, personalizar y gestionar sus propios entornos de cómputo.</a:t>
            </a:r>
            <a:endParaRPr/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Flexibilidad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Adaptable para una amplia gama de aplicaciones, desde pruebas y desarrollo hasta grandes despliegues de producción.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g35d0bfb3327_0_240"/>
          <p:cNvSpPr txBox="1"/>
          <p:nvPr/>
        </p:nvSpPr>
        <p:spPr>
          <a:xfrm>
            <a:off x="1435977" y="3990087"/>
            <a:ext cx="631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IaaS (Infraestructura como Servicio)</a:t>
            </a:r>
            <a:endParaRPr/>
          </a:p>
        </p:txBody>
      </p:sp>
      <p:sp>
        <p:nvSpPr>
          <p:cNvPr id="411" name="Google Shape;411;g35d0bfb3327_0_240"/>
          <p:cNvSpPr txBox="1"/>
          <p:nvPr/>
        </p:nvSpPr>
        <p:spPr>
          <a:xfrm>
            <a:off x="12404827" y="4518529"/>
            <a:ext cx="4923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Proporciona máquinas virtuales que pueden ejecutarse con diferentes configuraciones de CPU y memoria.</a:t>
            </a:r>
            <a:endParaRPr/>
          </a:p>
        </p:txBody>
      </p:sp>
      <p:sp>
        <p:nvSpPr>
          <p:cNvPr id="412" name="Google Shape;412;g35d0bfb3327_0_240"/>
          <p:cNvSpPr txBox="1"/>
          <p:nvPr/>
        </p:nvSpPr>
        <p:spPr>
          <a:xfrm>
            <a:off x="12404827" y="3819273"/>
            <a:ext cx="49233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AMAZON EC2 (ELASTIC COMPUTE CLOUD)</a:t>
            </a:r>
            <a:endParaRPr/>
          </a:p>
        </p:txBody>
      </p:sp>
      <p:sp>
        <p:nvSpPr>
          <p:cNvPr id="413" name="Google Shape;413;g35d0bfb3327_0_240"/>
          <p:cNvSpPr txBox="1"/>
          <p:nvPr/>
        </p:nvSpPr>
        <p:spPr>
          <a:xfrm>
            <a:off x="11132438" y="4004613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414" name="Google Shape;414;g35d0bfb3327_0_240"/>
          <p:cNvSpPr txBox="1"/>
          <p:nvPr/>
        </p:nvSpPr>
        <p:spPr>
          <a:xfrm>
            <a:off x="11132438" y="5747267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415" name="Google Shape;415;g35d0bfb3327_0_240"/>
          <p:cNvSpPr txBox="1"/>
          <p:nvPr/>
        </p:nvSpPr>
        <p:spPr>
          <a:xfrm>
            <a:off x="12404827" y="5715900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GOOGLE COMPUTE ENGINE</a:t>
            </a:r>
            <a:endParaRPr/>
          </a:p>
        </p:txBody>
      </p:sp>
      <p:sp>
        <p:nvSpPr>
          <p:cNvPr id="416" name="Google Shape;416;g35d0bfb3327_0_240"/>
          <p:cNvSpPr txBox="1"/>
          <p:nvPr/>
        </p:nvSpPr>
        <p:spPr>
          <a:xfrm>
            <a:off x="12404827" y="6121665"/>
            <a:ext cx="4923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Facilita el uso de máquinas virtuales en la nube y la capacidad de escalarlas según las necesidades de la aplicación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oogle Shape;421;g35d0bfb3327_0_261"/>
          <p:cNvGrpSpPr/>
          <p:nvPr/>
        </p:nvGrpSpPr>
        <p:grpSpPr>
          <a:xfrm>
            <a:off x="959750" y="3766000"/>
            <a:ext cx="7126269" cy="5489787"/>
            <a:chOff x="0" y="-19050"/>
            <a:chExt cx="1876865" cy="1314730"/>
          </a:xfrm>
        </p:grpSpPr>
        <p:sp>
          <p:nvSpPr>
            <p:cNvPr id="422" name="Google Shape;422;g35d0bfb3327_0_261"/>
            <p:cNvSpPr/>
            <p:nvPr/>
          </p:nvSpPr>
          <p:spPr>
            <a:xfrm>
              <a:off x="0" y="0"/>
              <a:ext cx="1876865" cy="1295680"/>
            </a:xfrm>
            <a:custGeom>
              <a:rect b="b" l="l" r="r" t="t"/>
              <a:pathLst>
                <a:path extrusionOk="0" h="1295680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1240274"/>
                  </a:lnTo>
                  <a:cubicBezTo>
                    <a:pt x="1876865" y="1270874"/>
                    <a:pt x="1852059" y="1295680"/>
                    <a:pt x="1821459" y="1295680"/>
                  </a:cubicBezTo>
                  <a:lnTo>
                    <a:pt x="55406" y="1295680"/>
                  </a:lnTo>
                  <a:cubicBezTo>
                    <a:pt x="24806" y="1295680"/>
                    <a:pt x="0" y="1270874"/>
                    <a:pt x="0" y="1240274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g35d0bfb3327_0_261"/>
            <p:cNvSpPr txBox="1"/>
            <p:nvPr/>
          </p:nvSpPr>
          <p:spPr>
            <a:xfrm>
              <a:off x="0" y="-19050"/>
              <a:ext cx="1876800" cy="13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4" name="Google Shape;424;g35d0bfb3327_0_261"/>
          <p:cNvGrpSpPr/>
          <p:nvPr/>
        </p:nvGrpSpPr>
        <p:grpSpPr>
          <a:xfrm>
            <a:off x="11132438" y="3871277"/>
            <a:ext cx="1136538" cy="1136538"/>
            <a:chOff x="0" y="0"/>
            <a:chExt cx="812800" cy="812800"/>
          </a:xfrm>
        </p:grpSpPr>
        <p:sp>
          <p:nvSpPr>
            <p:cNvPr id="425" name="Google Shape;425;g35d0bfb3327_0_26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g35d0bfb3327_0_261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g35d0bfb3327_0_261"/>
          <p:cNvGrpSpPr/>
          <p:nvPr/>
        </p:nvGrpSpPr>
        <p:grpSpPr>
          <a:xfrm>
            <a:off x="11132438" y="5613932"/>
            <a:ext cx="1136538" cy="1136538"/>
            <a:chOff x="0" y="0"/>
            <a:chExt cx="812800" cy="812800"/>
          </a:xfrm>
        </p:grpSpPr>
        <p:sp>
          <p:nvSpPr>
            <p:cNvPr id="428" name="Google Shape;428;g35d0bfb3327_0_26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g35d0bfb3327_0_261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0" name="Google Shape;430;g35d0bfb3327_0_261"/>
          <p:cNvSpPr txBox="1"/>
          <p:nvPr/>
        </p:nvSpPr>
        <p:spPr>
          <a:xfrm>
            <a:off x="1028700" y="1135328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TIPOS DE SERVICIOS EN LA NUBE</a:t>
            </a:r>
            <a:endParaRPr/>
          </a:p>
        </p:txBody>
      </p:sp>
      <p:sp>
        <p:nvSpPr>
          <p:cNvPr id="431" name="Google Shape;431;g35d0bfb3327_0_261"/>
          <p:cNvSpPr txBox="1"/>
          <p:nvPr/>
        </p:nvSpPr>
        <p:spPr>
          <a:xfrm>
            <a:off x="1147712" y="4420487"/>
            <a:ext cx="5774700" cy="49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Brinda una plataforma de desarrollo y despliegue que permite a los desarrolladores construir, probar y lanzar aplicaciones sin gestionar directamente la infraestructura subyacente.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Productividad mejorada: 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desarrolladores pueden centrarse en el código y la lógica de negocio en lugar de en la administración de servidores.</a:t>
            </a:r>
            <a:endParaRPr/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Escalabilidad y despliegue rápido: 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plataforma se ocupa de la gestión de la infraestructura, lo que permite un despliegue rápido de aplicaciones.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35d0bfb3327_0_261"/>
          <p:cNvSpPr txBox="1"/>
          <p:nvPr/>
        </p:nvSpPr>
        <p:spPr>
          <a:xfrm>
            <a:off x="1435977" y="3990087"/>
            <a:ext cx="570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PaaS (Plataforma como Servicio)</a:t>
            </a:r>
            <a:endParaRPr/>
          </a:p>
        </p:txBody>
      </p:sp>
      <p:sp>
        <p:nvSpPr>
          <p:cNvPr id="433" name="Google Shape;433;g35d0bfb3327_0_261"/>
          <p:cNvSpPr txBox="1"/>
          <p:nvPr/>
        </p:nvSpPr>
        <p:spPr>
          <a:xfrm>
            <a:off x="12404827" y="4518529"/>
            <a:ext cx="4923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Permite a los desarrolladores crear aplicaciones escalables sin preocuparse por el manejo de servidores.</a:t>
            </a:r>
            <a:endParaRPr/>
          </a:p>
        </p:txBody>
      </p:sp>
      <p:sp>
        <p:nvSpPr>
          <p:cNvPr id="434" name="Google Shape;434;g35d0bfb3327_0_261"/>
          <p:cNvSpPr txBox="1"/>
          <p:nvPr/>
        </p:nvSpPr>
        <p:spPr>
          <a:xfrm>
            <a:off x="12404827" y="3966910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GOOGLE APP ENGINE:</a:t>
            </a:r>
            <a:endParaRPr/>
          </a:p>
        </p:txBody>
      </p:sp>
      <p:sp>
        <p:nvSpPr>
          <p:cNvPr id="435" name="Google Shape;435;g35d0bfb3327_0_261"/>
          <p:cNvSpPr txBox="1"/>
          <p:nvPr/>
        </p:nvSpPr>
        <p:spPr>
          <a:xfrm>
            <a:off x="11132438" y="4004613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436" name="Google Shape;436;g35d0bfb3327_0_261"/>
          <p:cNvSpPr txBox="1"/>
          <p:nvPr/>
        </p:nvSpPr>
        <p:spPr>
          <a:xfrm>
            <a:off x="11132438" y="5747267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437" name="Google Shape;437;g35d0bfb3327_0_261"/>
          <p:cNvSpPr txBox="1"/>
          <p:nvPr/>
        </p:nvSpPr>
        <p:spPr>
          <a:xfrm>
            <a:off x="12404827" y="5715900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MICROSOFT AZURE APP SERVICES</a:t>
            </a:r>
            <a:endParaRPr/>
          </a:p>
        </p:txBody>
      </p:sp>
      <p:sp>
        <p:nvSpPr>
          <p:cNvPr id="438" name="Google Shape;438;g35d0bfb3327_0_261"/>
          <p:cNvSpPr txBox="1"/>
          <p:nvPr/>
        </p:nvSpPr>
        <p:spPr>
          <a:xfrm>
            <a:off x="12404827" y="6163141"/>
            <a:ext cx="4923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Plataforma de desarrollo para aplicaciones web, móviles y de API.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g35d0bfb3327_0_282"/>
          <p:cNvGrpSpPr/>
          <p:nvPr/>
        </p:nvGrpSpPr>
        <p:grpSpPr>
          <a:xfrm>
            <a:off x="1028700" y="3283140"/>
            <a:ext cx="6586103" cy="5764833"/>
            <a:chOff x="0" y="-19050"/>
            <a:chExt cx="1734600" cy="1518300"/>
          </a:xfrm>
        </p:grpSpPr>
        <p:sp>
          <p:nvSpPr>
            <p:cNvPr id="444" name="Google Shape;444;g35d0bfb3327_0_282"/>
            <p:cNvSpPr/>
            <p:nvPr/>
          </p:nvSpPr>
          <p:spPr>
            <a:xfrm>
              <a:off x="0" y="0"/>
              <a:ext cx="1734489" cy="1499179"/>
            </a:xfrm>
            <a:custGeom>
              <a:rect b="b" l="l" r="r" t="t"/>
              <a:pathLst>
                <a:path extrusionOk="0" h="1499179" w="1734489">
                  <a:moveTo>
                    <a:pt x="59954" y="0"/>
                  </a:moveTo>
                  <a:lnTo>
                    <a:pt x="1674535" y="0"/>
                  </a:lnTo>
                  <a:cubicBezTo>
                    <a:pt x="1690436" y="0"/>
                    <a:pt x="1705686" y="6317"/>
                    <a:pt x="1716929" y="17560"/>
                  </a:cubicBezTo>
                  <a:cubicBezTo>
                    <a:pt x="1728173" y="28804"/>
                    <a:pt x="1734489" y="44053"/>
                    <a:pt x="1734489" y="59954"/>
                  </a:cubicBezTo>
                  <a:lnTo>
                    <a:pt x="1734489" y="1439225"/>
                  </a:lnTo>
                  <a:cubicBezTo>
                    <a:pt x="1734489" y="1472336"/>
                    <a:pt x="1707647" y="1499179"/>
                    <a:pt x="1674535" y="1499179"/>
                  </a:cubicBezTo>
                  <a:lnTo>
                    <a:pt x="59954" y="1499179"/>
                  </a:lnTo>
                  <a:cubicBezTo>
                    <a:pt x="44053" y="1499179"/>
                    <a:pt x="28804" y="1492862"/>
                    <a:pt x="17560" y="1481619"/>
                  </a:cubicBezTo>
                  <a:cubicBezTo>
                    <a:pt x="6317" y="1470375"/>
                    <a:pt x="0" y="1455125"/>
                    <a:pt x="0" y="1439225"/>
                  </a:cubicBezTo>
                  <a:lnTo>
                    <a:pt x="0" y="59954"/>
                  </a:lnTo>
                  <a:cubicBezTo>
                    <a:pt x="0" y="44053"/>
                    <a:pt x="6317" y="28804"/>
                    <a:pt x="17560" y="17560"/>
                  </a:cubicBezTo>
                  <a:cubicBezTo>
                    <a:pt x="28804" y="6317"/>
                    <a:pt x="44053" y="0"/>
                    <a:pt x="59954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g35d0bfb3327_0_282"/>
            <p:cNvSpPr txBox="1"/>
            <p:nvPr/>
          </p:nvSpPr>
          <p:spPr>
            <a:xfrm>
              <a:off x="0" y="-19050"/>
              <a:ext cx="1734600" cy="151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g35d0bfb3327_0_282"/>
          <p:cNvGrpSpPr/>
          <p:nvPr/>
        </p:nvGrpSpPr>
        <p:grpSpPr>
          <a:xfrm>
            <a:off x="11132438" y="3871277"/>
            <a:ext cx="1136538" cy="1136538"/>
            <a:chOff x="0" y="0"/>
            <a:chExt cx="812800" cy="812800"/>
          </a:xfrm>
        </p:grpSpPr>
        <p:sp>
          <p:nvSpPr>
            <p:cNvPr id="447" name="Google Shape;447;g35d0bfb3327_0_28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g35d0bfb3327_0_28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9" name="Google Shape;449;g35d0bfb3327_0_282"/>
          <p:cNvGrpSpPr/>
          <p:nvPr/>
        </p:nvGrpSpPr>
        <p:grpSpPr>
          <a:xfrm>
            <a:off x="11132438" y="5613932"/>
            <a:ext cx="1136538" cy="1136538"/>
            <a:chOff x="0" y="0"/>
            <a:chExt cx="812800" cy="812800"/>
          </a:xfrm>
        </p:grpSpPr>
        <p:sp>
          <p:nvSpPr>
            <p:cNvPr id="450" name="Google Shape;450;g35d0bfb3327_0_28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g35d0bfb3327_0_28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g35d0bfb3327_0_282"/>
          <p:cNvSpPr txBox="1"/>
          <p:nvPr/>
        </p:nvSpPr>
        <p:spPr>
          <a:xfrm>
            <a:off x="1028700" y="1135328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TIPOS DE SERVICIOS EN LA NUBE</a:t>
            </a:r>
            <a:endParaRPr/>
          </a:p>
        </p:txBody>
      </p:sp>
      <p:sp>
        <p:nvSpPr>
          <p:cNvPr id="453" name="Google Shape;453;g35d0bfb3327_0_282"/>
          <p:cNvSpPr txBox="1"/>
          <p:nvPr/>
        </p:nvSpPr>
        <p:spPr>
          <a:xfrm>
            <a:off x="1331292" y="3937635"/>
            <a:ext cx="5641200" cy="53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Ofrece software y aplicaciones a través de internet. Los usuarios pueden acceder a aplicaciones a través de navegadores web, eliminando la necesidad de instalar o mantener software en dispositivos individuales.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Mantenimiento y actualización centralizados: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Los proveedores de SaaS gestionan las actualizaciones, la seguridad y el mantenimiento de la aplicación.</a:t>
            </a:r>
            <a:endParaRPr/>
          </a:p>
          <a:p>
            <a:pPr indent="-194311" lvl="1" marL="38862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Facilidad de acceso: </a:t>
            </a: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Las aplicaciones son accesibles desde cualquier dispositivo con acceso a internet, facilitando la colaboración y el trabajo remoto.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4" name="Google Shape;454;g35d0bfb3327_0_282"/>
          <p:cNvSpPr txBox="1"/>
          <p:nvPr/>
        </p:nvSpPr>
        <p:spPr>
          <a:xfrm>
            <a:off x="1504939" y="3507235"/>
            <a:ext cx="570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SaaS (Software como Servicio)</a:t>
            </a:r>
            <a:endParaRPr/>
          </a:p>
        </p:txBody>
      </p:sp>
      <p:sp>
        <p:nvSpPr>
          <p:cNvPr id="455" name="Google Shape;455;g35d0bfb3327_0_282"/>
          <p:cNvSpPr txBox="1"/>
          <p:nvPr/>
        </p:nvSpPr>
        <p:spPr>
          <a:xfrm>
            <a:off x="12404827" y="4518529"/>
            <a:ext cx="4923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Herramientas de productividad como Gmail, Google Docs y Google Sheets, todas accesibles en la nube.</a:t>
            </a:r>
            <a:endParaRPr/>
          </a:p>
        </p:txBody>
      </p:sp>
      <p:sp>
        <p:nvSpPr>
          <p:cNvPr id="456" name="Google Shape;456;g35d0bfb3327_0_282"/>
          <p:cNvSpPr txBox="1"/>
          <p:nvPr/>
        </p:nvSpPr>
        <p:spPr>
          <a:xfrm>
            <a:off x="12404827" y="3966910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GOOGLE WORKSPACE</a:t>
            </a:r>
            <a:endParaRPr/>
          </a:p>
        </p:txBody>
      </p:sp>
      <p:sp>
        <p:nvSpPr>
          <p:cNvPr id="457" name="Google Shape;457;g35d0bfb3327_0_282"/>
          <p:cNvSpPr txBox="1"/>
          <p:nvPr/>
        </p:nvSpPr>
        <p:spPr>
          <a:xfrm>
            <a:off x="11132438" y="4004613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458" name="Google Shape;458;g35d0bfb3327_0_282"/>
          <p:cNvSpPr txBox="1"/>
          <p:nvPr/>
        </p:nvSpPr>
        <p:spPr>
          <a:xfrm>
            <a:off x="11132438" y="5747267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459" name="Google Shape;459;g35d0bfb3327_0_282"/>
          <p:cNvSpPr txBox="1"/>
          <p:nvPr/>
        </p:nvSpPr>
        <p:spPr>
          <a:xfrm>
            <a:off x="12404827" y="5715900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MICROSOFT OFFICE 365</a:t>
            </a:r>
            <a:endParaRPr/>
          </a:p>
        </p:txBody>
      </p:sp>
      <p:sp>
        <p:nvSpPr>
          <p:cNvPr id="460" name="Google Shape;460;g35d0bfb3327_0_282"/>
          <p:cNvSpPr txBox="1"/>
          <p:nvPr/>
        </p:nvSpPr>
        <p:spPr>
          <a:xfrm>
            <a:off x="12404827" y="6163141"/>
            <a:ext cx="4923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Incluye herramientas como Word, Excel y PowerPoint en un modelo de suscripción en la nube.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35d0bfb3327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" y="0"/>
            <a:ext cx="18288000" cy="102869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g35d0bfb3327_0_12"/>
          <p:cNvGrpSpPr/>
          <p:nvPr/>
        </p:nvGrpSpPr>
        <p:grpSpPr>
          <a:xfrm>
            <a:off x="9975044" y="2453203"/>
            <a:ext cx="7764346" cy="662374"/>
            <a:chOff x="3095445" y="-87910"/>
            <a:chExt cx="5099400" cy="435000"/>
          </a:xfrm>
        </p:grpSpPr>
        <p:sp>
          <p:nvSpPr>
            <p:cNvPr id="99" name="Google Shape;99;g35d0bfb3327_0_12"/>
            <p:cNvSpPr/>
            <p:nvPr/>
          </p:nvSpPr>
          <p:spPr>
            <a:xfrm>
              <a:off x="3095511" y="-73611"/>
              <a:ext cx="5099278" cy="406400"/>
            </a:xfrm>
            <a:custGeom>
              <a:rect b="b" l="l" r="r" t="t"/>
              <a:pathLst>
                <a:path extrusionOk="0" h="406400" w="5099278">
                  <a:moveTo>
                    <a:pt x="4896078" y="0"/>
                  </a:moveTo>
                  <a:cubicBezTo>
                    <a:pt x="5008302" y="0"/>
                    <a:pt x="5099278" y="90976"/>
                    <a:pt x="5099278" y="203200"/>
                  </a:cubicBezTo>
                  <a:cubicBezTo>
                    <a:pt x="5099278" y="315424"/>
                    <a:pt x="5008302" y="406400"/>
                    <a:pt x="48960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7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5d0bfb3327_0_12"/>
            <p:cNvSpPr txBox="1"/>
            <p:nvPr/>
          </p:nvSpPr>
          <p:spPr>
            <a:xfrm>
              <a:off x="3095445" y="-87910"/>
              <a:ext cx="5099400" cy="43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9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25"/>
                <a:buFont typeface="Arial"/>
                <a:buNone/>
              </a:pPr>
              <a:r>
                <a:rPr b="1" i="0" lang="en-US" sz="2325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Anuncios Importantes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1" name="Google Shape;101;g35d0bfb3327_0_12"/>
          <p:cNvPicPr preferRelativeResize="0"/>
          <p:nvPr/>
        </p:nvPicPr>
        <p:blipFill rotWithShape="1">
          <a:blip r:embed="rId4">
            <a:alphaModFix/>
          </a:blip>
          <a:srcRect b="-139" l="-3870" r="3869" t="140"/>
          <a:stretch/>
        </p:blipFill>
        <p:spPr>
          <a:xfrm rot="-1769370">
            <a:off x="2487697" y="2265794"/>
            <a:ext cx="3499333" cy="337228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5d0bfb3327_0_12"/>
          <p:cNvSpPr txBox="1"/>
          <p:nvPr/>
        </p:nvSpPr>
        <p:spPr>
          <a:xfrm>
            <a:off x="7327600" y="3550913"/>
            <a:ext cx="10411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1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2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3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Tema 4</a:t>
            </a:r>
            <a:endParaRPr b="0" i="0" sz="4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5" name="Google Shape;465;g35d0bfb3327_0_303"/>
          <p:cNvCxnSpPr/>
          <p:nvPr/>
        </p:nvCxnSpPr>
        <p:spPr>
          <a:xfrm>
            <a:off x="15178880" y="2585791"/>
            <a:ext cx="0" cy="2476500"/>
          </a:xfrm>
          <a:prstGeom prst="straightConnector1">
            <a:avLst/>
          </a:prstGeom>
          <a:noFill/>
          <a:ln cap="flat" cmpd="sng" w="38100">
            <a:solidFill>
              <a:srgbClr val="675688"/>
            </a:solidFill>
            <a:prstDash val="solid"/>
            <a:round/>
            <a:headEnd len="sm" w="sm" type="none"/>
            <a:tailEnd len="lg" w="lg" type="oval"/>
          </a:ln>
        </p:spPr>
      </p:cxnSp>
      <p:grpSp>
        <p:nvGrpSpPr>
          <p:cNvPr id="466" name="Google Shape;466;g35d0bfb3327_0_303"/>
          <p:cNvGrpSpPr/>
          <p:nvPr/>
        </p:nvGrpSpPr>
        <p:grpSpPr>
          <a:xfrm>
            <a:off x="14024907" y="2250088"/>
            <a:ext cx="2307946" cy="2307946"/>
            <a:chOff x="0" y="0"/>
            <a:chExt cx="812800" cy="812800"/>
          </a:xfrm>
        </p:grpSpPr>
        <p:sp>
          <p:nvSpPr>
            <p:cNvPr id="467" name="Google Shape;467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08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9" name="Google Shape;469;g35d0bfb3327_0_303"/>
          <p:cNvGrpSpPr/>
          <p:nvPr/>
        </p:nvGrpSpPr>
        <p:grpSpPr>
          <a:xfrm>
            <a:off x="14813454" y="1884662"/>
            <a:ext cx="730870" cy="730870"/>
            <a:chOff x="0" y="0"/>
            <a:chExt cx="812800" cy="812800"/>
          </a:xfrm>
        </p:grpSpPr>
        <p:sp>
          <p:nvSpPr>
            <p:cNvPr id="470" name="Google Shape;470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2" name="Google Shape;472;g35d0bfb3327_0_303"/>
          <p:cNvGrpSpPr/>
          <p:nvPr/>
        </p:nvGrpSpPr>
        <p:grpSpPr>
          <a:xfrm>
            <a:off x="1518507" y="2250088"/>
            <a:ext cx="2307946" cy="2307946"/>
            <a:chOff x="0" y="0"/>
            <a:chExt cx="812800" cy="812800"/>
          </a:xfrm>
        </p:grpSpPr>
        <p:sp>
          <p:nvSpPr>
            <p:cNvPr id="473" name="Google Shape;473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D9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75" name="Google Shape;475;g35d0bfb3327_0_303"/>
          <p:cNvCxnSpPr/>
          <p:nvPr/>
        </p:nvCxnSpPr>
        <p:spPr>
          <a:xfrm>
            <a:off x="2672479" y="2585791"/>
            <a:ext cx="0" cy="2476500"/>
          </a:xfrm>
          <a:prstGeom prst="straightConnector1">
            <a:avLst/>
          </a:prstGeom>
          <a:noFill/>
          <a:ln cap="flat" cmpd="sng" w="38100">
            <a:solidFill>
              <a:srgbClr val="5CD9C1"/>
            </a:solidFill>
            <a:prstDash val="solid"/>
            <a:round/>
            <a:headEnd len="sm" w="sm" type="none"/>
            <a:tailEnd len="lg" w="lg" type="oval"/>
          </a:ln>
        </p:spPr>
      </p:cxnSp>
      <p:grpSp>
        <p:nvGrpSpPr>
          <p:cNvPr id="476" name="Google Shape;476;g35d0bfb3327_0_303"/>
          <p:cNvGrpSpPr/>
          <p:nvPr/>
        </p:nvGrpSpPr>
        <p:grpSpPr>
          <a:xfrm>
            <a:off x="2307053" y="1884662"/>
            <a:ext cx="730870" cy="730870"/>
            <a:chOff x="0" y="0"/>
            <a:chExt cx="812800" cy="812800"/>
          </a:xfrm>
        </p:grpSpPr>
        <p:sp>
          <p:nvSpPr>
            <p:cNvPr id="477" name="Google Shape;477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g35d0bfb3327_0_303"/>
          <p:cNvGrpSpPr/>
          <p:nvPr/>
        </p:nvGrpSpPr>
        <p:grpSpPr>
          <a:xfrm>
            <a:off x="5617027" y="2250088"/>
            <a:ext cx="2307946" cy="2307946"/>
            <a:chOff x="0" y="0"/>
            <a:chExt cx="812800" cy="812800"/>
          </a:xfrm>
        </p:grpSpPr>
        <p:sp>
          <p:nvSpPr>
            <p:cNvPr id="480" name="Google Shape;480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F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82" name="Google Shape;482;g35d0bfb3327_0_303"/>
          <p:cNvCxnSpPr/>
          <p:nvPr/>
        </p:nvCxnSpPr>
        <p:spPr>
          <a:xfrm>
            <a:off x="6770999" y="2585791"/>
            <a:ext cx="0" cy="2476500"/>
          </a:xfrm>
          <a:prstGeom prst="straightConnector1">
            <a:avLst/>
          </a:prstGeom>
          <a:noFill/>
          <a:ln cap="flat" cmpd="sng" w="38100">
            <a:solidFill>
              <a:srgbClr val="ACFDDB"/>
            </a:solidFill>
            <a:prstDash val="solid"/>
            <a:round/>
            <a:headEnd len="sm" w="sm" type="none"/>
            <a:tailEnd len="lg" w="lg" type="oval"/>
          </a:ln>
        </p:spPr>
      </p:cxnSp>
      <p:grpSp>
        <p:nvGrpSpPr>
          <p:cNvPr id="483" name="Google Shape;483;g35d0bfb3327_0_303"/>
          <p:cNvGrpSpPr/>
          <p:nvPr/>
        </p:nvGrpSpPr>
        <p:grpSpPr>
          <a:xfrm>
            <a:off x="6405573" y="1884662"/>
            <a:ext cx="730870" cy="730870"/>
            <a:chOff x="0" y="0"/>
            <a:chExt cx="812800" cy="812800"/>
          </a:xfrm>
        </p:grpSpPr>
        <p:sp>
          <p:nvSpPr>
            <p:cNvPr id="484" name="Google Shape;484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g35d0bfb3327_0_303"/>
          <p:cNvGrpSpPr/>
          <p:nvPr/>
        </p:nvGrpSpPr>
        <p:grpSpPr>
          <a:xfrm>
            <a:off x="9851467" y="2250088"/>
            <a:ext cx="2307946" cy="2307946"/>
            <a:chOff x="0" y="0"/>
            <a:chExt cx="812800" cy="812800"/>
          </a:xfrm>
        </p:grpSpPr>
        <p:sp>
          <p:nvSpPr>
            <p:cNvPr id="487" name="Google Shape;487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08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89" name="Google Shape;489;g35d0bfb3327_0_303"/>
          <p:cNvCxnSpPr/>
          <p:nvPr/>
        </p:nvCxnSpPr>
        <p:spPr>
          <a:xfrm>
            <a:off x="11005439" y="2585791"/>
            <a:ext cx="0" cy="2476500"/>
          </a:xfrm>
          <a:prstGeom prst="straightConnector1">
            <a:avLst/>
          </a:prstGeom>
          <a:noFill/>
          <a:ln cap="flat" cmpd="sng" w="38100">
            <a:solidFill>
              <a:srgbClr val="B084CC"/>
            </a:solidFill>
            <a:prstDash val="solid"/>
            <a:round/>
            <a:headEnd len="sm" w="sm" type="none"/>
            <a:tailEnd len="lg" w="lg" type="oval"/>
          </a:ln>
        </p:spPr>
      </p:cxnSp>
      <p:grpSp>
        <p:nvGrpSpPr>
          <p:cNvPr id="490" name="Google Shape;490;g35d0bfb3327_0_303"/>
          <p:cNvGrpSpPr/>
          <p:nvPr/>
        </p:nvGrpSpPr>
        <p:grpSpPr>
          <a:xfrm>
            <a:off x="10640013" y="1884662"/>
            <a:ext cx="730870" cy="730870"/>
            <a:chOff x="0" y="0"/>
            <a:chExt cx="812800" cy="812800"/>
          </a:xfrm>
        </p:grpSpPr>
        <p:sp>
          <p:nvSpPr>
            <p:cNvPr id="491" name="Google Shape;491;g35d0bfb3327_0_30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g35d0bfb3327_0_303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93" name="Google Shape;493;g35d0bfb3327_0_303"/>
          <p:cNvCxnSpPr/>
          <p:nvPr/>
        </p:nvCxnSpPr>
        <p:spPr>
          <a:xfrm rot="10800000">
            <a:off x="5012143" y="2937536"/>
            <a:ext cx="11400" cy="4785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94" name="Google Shape;494;g35d0bfb3327_0_303"/>
          <p:cNvCxnSpPr/>
          <p:nvPr/>
        </p:nvCxnSpPr>
        <p:spPr>
          <a:xfrm rot="10800000">
            <a:off x="8900896" y="2937536"/>
            <a:ext cx="29700" cy="4785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495" name="Google Shape;495;g35d0bfb3327_0_303"/>
          <p:cNvCxnSpPr/>
          <p:nvPr/>
        </p:nvCxnSpPr>
        <p:spPr>
          <a:xfrm flipH="1" rot="10800000">
            <a:off x="13118738" y="2937309"/>
            <a:ext cx="27300" cy="4771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96" name="Google Shape;496;g35d0bfb3327_0_303"/>
          <p:cNvSpPr txBox="1"/>
          <p:nvPr/>
        </p:nvSpPr>
        <p:spPr>
          <a:xfrm>
            <a:off x="815296" y="263525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MODELOS DE IMPLEMENTACIÓN DE LA </a:t>
            </a: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NUBE</a:t>
            </a:r>
            <a:endParaRPr/>
          </a:p>
        </p:txBody>
      </p:sp>
      <p:sp>
        <p:nvSpPr>
          <p:cNvPr id="497" name="Google Shape;497;g35d0bfb3327_0_303"/>
          <p:cNvSpPr txBox="1"/>
          <p:nvPr/>
        </p:nvSpPr>
        <p:spPr>
          <a:xfrm>
            <a:off x="14888781" y="2050269"/>
            <a:ext cx="5802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80" u="none" cap="none" strike="noStrike">
                <a:solidFill>
                  <a:srgbClr val="482B66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498" name="Google Shape;498;g35d0bfb3327_0_303"/>
          <p:cNvSpPr txBox="1"/>
          <p:nvPr/>
        </p:nvSpPr>
        <p:spPr>
          <a:xfrm>
            <a:off x="13532590" y="5284229"/>
            <a:ext cx="34683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MULTINUBE</a:t>
            </a:r>
            <a:endParaRPr/>
          </a:p>
        </p:txBody>
      </p:sp>
      <p:sp>
        <p:nvSpPr>
          <p:cNvPr id="499" name="Google Shape;499;g35d0bfb3327_0_303"/>
          <p:cNvSpPr txBox="1"/>
          <p:nvPr/>
        </p:nvSpPr>
        <p:spPr>
          <a:xfrm>
            <a:off x="699537" y="6102727"/>
            <a:ext cx="3955500" cy="32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2719" lvl="1" marL="345442" marR="0" rtl="0" algn="l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Proporcionada por empresas externas (ej., Amazon, Google, Microsoft) y está disponible para cualquier organización o usuario.</a:t>
            </a:r>
            <a:endParaRPr/>
          </a:p>
          <a:p>
            <a:pPr indent="0" lvl="0" marL="0" marR="0" rtl="0" algn="l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Amazon Web Services (AWS) ofrece almacenamiento, cómputo y bases de datos en un entorno accesible para cualquier cliente.</a:t>
            </a:r>
            <a:endParaRPr/>
          </a:p>
          <a:p>
            <a:pPr indent="0" lvl="0" marL="0" marR="0" rtl="0" algn="l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0" name="Google Shape;500;g35d0bfb3327_0_303"/>
          <p:cNvSpPr txBox="1"/>
          <p:nvPr/>
        </p:nvSpPr>
        <p:spPr>
          <a:xfrm>
            <a:off x="943100" y="5433576"/>
            <a:ext cx="34683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NUBE PÚBLICA</a:t>
            </a:r>
            <a:endParaRPr/>
          </a:p>
        </p:txBody>
      </p:sp>
      <p:sp>
        <p:nvSpPr>
          <p:cNvPr id="501" name="Google Shape;501;g35d0bfb3327_0_303"/>
          <p:cNvSpPr txBox="1"/>
          <p:nvPr/>
        </p:nvSpPr>
        <p:spPr>
          <a:xfrm>
            <a:off x="2382380" y="2050269"/>
            <a:ext cx="5802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80" u="none" cap="none" strike="noStrike">
                <a:solidFill>
                  <a:srgbClr val="24B296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502" name="Google Shape;502;g35d0bfb3327_0_303"/>
          <p:cNvSpPr txBox="1"/>
          <p:nvPr/>
        </p:nvSpPr>
        <p:spPr>
          <a:xfrm>
            <a:off x="5023543" y="5284229"/>
            <a:ext cx="374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NUBE PRIVADA</a:t>
            </a:r>
            <a:endParaRPr/>
          </a:p>
        </p:txBody>
      </p:sp>
      <p:sp>
        <p:nvSpPr>
          <p:cNvPr id="503" name="Google Shape;503;g35d0bfb3327_0_303"/>
          <p:cNvSpPr txBox="1"/>
          <p:nvPr/>
        </p:nvSpPr>
        <p:spPr>
          <a:xfrm>
            <a:off x="6480900" y="2050269"/>
            <a:ext cx="5802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8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504" name="Google Shape;504;g35d0bfb3327_0_303"/>
          <p:cNvSpPr txBox="1"/>
          <p:nvPr/>
        </p:nvSpPr>
        <p:spPr>
          <a:xfrm>
            <a:off x="9284950" y="5284229"/>
            <a:ext cx="34683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NUBE HÍBRIDA</a:t>
            </a:r>
            <a:endParaRPr/>
          </a:p>
        </p:txBody>
      </p:sp>
      <p:sp>
        <p:nvSpPr>
          <p:cNvPr id="505" name="Google Shape;505;g35d0bfb3327_0_303"/>
          <p:cNvSpPr txBox="1"/>
          <p:nvPr/>
        </p:nvSpPr>
        <p:spPr>
          <a:xfrm>
            <a:off x="10715341" y="2050269"/>
            <a:ext cx="5802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80" u="none" cap="none" strike="noStrike">
                <a:solidFill>
                  <a:srgbClr val="675688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506" name="Google Shape;506;g35d0bfb3327_0_303"/>
          <p:cNvSpPr txBox="1"/>
          <p:nvPr/>
        </p:nvSpPr>
        <p:spPr>
          <a:xfrm>
            <a:off x="5192408" y="5799356"/>
            <a:ext cx="3497100" cy="42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2719" lvl="1" marL="345442" marR="0" rtl="0" algn="just">
              <a:lnSpc>
                <a:spcPct val="149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Infraestructura reservada para una única organización, que ofrece mayor control y seguridad sobre los datos y aplicaciones.</a:t>
            </a:r>
            <a:endParaRPr/>
          </a:p>
          <a:p>
            <a:pPr indent="0" lvl="0" marL="0" marR="0" rtl="0" algn="just">
              <a:lnSpc>
                <a:spcPct val="14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14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Una gran corporación financiera puede tener su propia nube privada para garantizar la seguridad de la información sensible.</a:t>
            </a:r>
            <a:endParaRPr/>
          </a:p>
          <a:p>
            <a:pPr indent="0" lvl="0" marL="0" marR="0" rtl="0" algn="just">
              <a:lnSpc>
                <a:spcPct val="14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7" name="Google Shape;507;g35d0bfb3327_0_303"/>
          <p:cNvSpPr txBox="1"/>
          <p:nvPr/>
        </p:nvSpPr>
        <p:spPr>
          <a:xfrm>
            <a:off x="9205869" y="5627117"/>
            <a:ext cx="3637500" cy="39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9283" lvl="1" marL="358568" marR="0" rtl="0" algn="l">
              <a:lnSpc>
                <a:spcPct val="13006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60"/>
              <a:buFont typeface="Arial"/>
              <a:buChar char="•"/>
            </a:pPr>
            <a:r>
              <a:rPr b="0" i="0" lang="en-US" sz="166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Combinación de nube pública y privada, permitiendo que las organizaciones compartan datos y aplicaciones entre ambos entornos.</a:t>
            </a:r>
            <a:endParaRPr/>
          </a:p>
          <a:p>
            <a:pPr indent="0" lvl="0" marL="0" marR="0" rtl="0" algn="l">
              <a:lnSpc>
                <a:spcPct val="1300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6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6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Empresas que utilizan una nube privada para almacenar datos sensibles y una nube pública para ejecutar aplicaciones menos críticas.</a:t>
            </a:r>
            <a:endParaRPr/>
          </a:p>
          <a:p>
            <a:pPr indent="0" lvl="0" marL="0" marR="0" rtl="0" algn="l">
              <a:lnSpc>
                <a:spcPct val="1300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6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8" name="Google Shape;508;g35d0bfb3327_0_303"/>
          <p:cNvSpPr txBox="1"/>
          <p:nvPr/>
        </p:nvSpPr>
        <p:spPr>
          <a:xfrm>
            <a:off x="13337337" y="5775252"/>
            <a:ext cx="44139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Uso de varios servicios de nube pública de diferentes proveedores para evitar la dependencia de un solo proveedor y aprovechar servicios específicos.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Una empresa puede usar Amazon S3 para almacenamiento y Google Cloud Platform para análisis de Big Data.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g35d0bfb3327_0_350"/>
          <p:cNvGrpSpPr/>
          <p:nvPr/>
        </p:nvGrpSpPr>
        <p:grpSpPr>
          <a:xfrm>
            <a:off x="1043025" y="2771975"/>
            <a:ext cx="9231205" cy="6967606"/>
            <a:chOff x="0" y="-19050"/>
            <a:chExt cx="2275265" cy="1650935"/>
          </a:xfrm>
        </p:grpSpPr>
        <p:sp>
          <p:nvSpPr>
            <p:cNvPr id="514" name="Google Shape;514;g35d0bfb3327_0_350"/>
            <p:cNvSpPr/>
            <p:nvPr/>
          </p:nvSpPr>
          <p:spPr>
            <a:xfrm>
              <a:off x="0" y="0"/>
              <a:ext cx="2275265" cy="1631885"/>
            </a:xfrm>
            <a:custGeom>
              <a:rect b="b" l="l" r="r" t="t"/>
              <a:pathLst>
                <a:path extrusionOk="0" h="1631885" w="2275265">
                  <a:moveTo>
                    <a:pt x="44809" y="0"/>
                  </a:moveTo>
                  <a:lnTo>
                    <a:pt x="2230456" y="0"/>
                  </a:lnTo>
                  <a:cubicBezTo>
                    <a:pt x="2255203" y="0"/>
                    <a:pt x="2275265" y="20061"/>
                    <a:pt x="2275265" y="44809"/>
                  </a:cubicBezTo>
                  <a:lnTo>
                    <a:pt x="2275265" y="1587076"/>
                  </a:lnTo>
                  <a:cubicBezTo>
                    <a:pt x="2275265" y="1611823"/>
                    <a:pt x="2255203" y="1631885"/>
                    <a:pt x="2230456" y="1631885"/>
                  </a:cubicBezTo>
                  <a:lnTo>
                    <a:pt x="44809" y="1631885"/>
                  </a:lnTo>
                  <a:cubicBezTo>
                    <a:pt x="20061" y="1631885"/>
                    <a:pt x="0" y="1611823"/>
                    <a:pt x="0" y="1587076"/>
                  </a:cubicBezTo>
                  <a:lnTo>
                    <a:pt x="0" y="44809"/>
                  </a:lnTo>
                  <a:cubicBezTo>
                    <a:pt x="0" y="20061"/>
                    <a:pt x="20061" y="0"/>
                    <a:pt x="44809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g35d0bfb3327_0_350"/>
            <p:cNvSpPr txBox="1"/>
            <p:nvPr/>
          </p:nvSpPr>
          <p:spPr>
            <a:xfrm>
              <a:off x="0" y="-19050"/>
              <a:ext cx="2275200" cy="16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6" name="Google Shape;516;g35d0bfb3327_0_350"/>
          <p:cNvSpPr/>
          <p:nvPr/>
        </p:nvSpPr>
        <p:spPr>
          <a:xfrm>
            <a:off x="516123" y="3177272"/>
            <a:ext cx="1429040" cy="1429040"/>
          </a:xfrm>
          <a:custGeom>
            <a:rect b="b" l="l" r="r" t="t"/>
            <a:pathLst>
              <a:path extrusionOk="0" h="1429040" w="1429040">
                <a:moveTo>
                  <a:pt x="0" y="0"/>
                </a:moveTo>
                <a:lnTo>
                  <a:pt x="1429040" y="0"/>
                </a:lnTo>
                <a:lnTo>
                  <a:pt x="1429040" y="1429040"/>
                </a:lnTo>
                <a:lnTo>
                  <a:pt x="0" y="14290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17" name="Google Shape;517;g35d0bfb3327_0_350"/>
          <p:cNvSpPr/>
          <p:nvPr/>
        </p:nvSpPr>
        <p:spPr>
          <a:xfrm>
            <a:off x="11497930" y="1488700"/>
            <a:ext cx="4631767" cy="3473825"/>
          </a:xfrm>
          <a:custGeom>
            <a:rect b="b" l="l" r="r" t="t"/>
            <a:pathLst>
              <a:path extrusionOk="0" h="3473825" w="4631767">
                <a:moveTo>
                  <a:pt x="0" y="0"/>
                </a:moveTo>
                <a:lnTo>
                  <a:pt x="4631767" y="0"/>
                </a:lnTo>
                <a:lnTo>
                  <a:pt x="4631767" y="3473825"/>
                </a:lnTo>
                <a:lnTo>
                  <a:pt x="0" y="34738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18" name="Google Shape;518;g35d0bfb3327_0_350"/>
          <p:cNvSpPr txBox="1"/>
          <p:nvPr/>
        </p:nvSpPr>
        <p:spPr>
          <a:xfrm>
            <a:off x="985698" y="345575"/>
            <a:ext cx="102816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SISTEMAS OPERATIVOS </a:t>
            </a:r>
            <a:r>
              <a:rPr b="0" i="0" lang="en-US" sz="5000" u="none" cap="none" strike="noStrike">
                <a:solidFill>
                  <a:srgbClr val="50EEC4"/>
                </a:solidFill>
                <a:latin typeface="Arial"/>
                <a:ea typeface="Arial"/>
                <a:cs typeface="Arial"/>
                <a:sym typeface="Arial"/>
              </a:rPr>
              <a:t>ESPECÍFICOS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PARA LA NUBE</a:t>
            </a:r>
            <a:endParaRPr/>
          </a:p>
        </p:txBody>
      </p:sp>
      <p:sp>
        <p:nvSpPr>
          <p:cNvPr id="519" name="Google Shape;519;g35d0bfb3327_0_350"/>
          <p:cNvSpPr txBox="1"/>
          <p:nvPr/>
        </p:nvSpPr>
        <p:spPr>
          <a:xfrm>
            <a:off x="2149777" y="2988359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OSv</a:t>
            </a:r>
            <a:endParaRPr/>
          </a:p>
        </p:txBody>
      </p:sp>
      <p:sp>
        <p:nvSpPr>
          <p:cNvPr id="520" name="Google Shape;520;g35d0bfb3327_0_350"/>
          <p:cNvSpPr txBox="1"/>
          <p:nvPr/>
        </p:nvSpPr>
        <p:spPr>
          <a:xfrm>
            <a:off x="2149775" y="3479850"/>
            <a:ext cx="7831800" cy="61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 un sistema operativo ligero y optimizado para ejecutar aplicaciones en entornos virtualizados, diseñado específicamente para </a:t>
            </a:r>
            <a:r>
              <a:rPr b="0" i="0" lang="en-US" sz="1699" u="none" cap="none" strike="noStrike">
                <a:solidFill>
                  <a:srgbClr val="67D3CD"/>
                </a:solidFill>
                <a:latin typeface="Open Sans"/>
                <a:ea typeface="Open Sans"/>
                <a:cs typeface="Open Sans"/>
                <a:sym typeface="Open Sans"/>
              </a:rPr>
              <a:t>maximizar la eficiencia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en plataformas de nube.</a:t>
            </a:r>
            <a:endParaRPr/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99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Optimización para entornos virtuales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OSv está diseñado específicamente para máquinas virtuales y contenedores, eliminando funciones innecesarias como la gestión de múltiples usuarios y servicios de red complejos.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Sistema de archivos en memoria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Utiliza un sistema de archivos en memoria que minimiza las operaciones de entrada/salida (I/O), lo que reduce la latencia y mejora el rendimiento de las aplicaciones en la nube.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Compatibilidad con lenguajes de alto nivel: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Soporta aplicaciones en lenguajes como Java, Python y Node.js, facilitando su adopción en diversas plataformas.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Uso en aplicaciones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Es ideal para aplicaciones de procesamiento intensivo en la nube, como bases de datos y servicios web de baja latencia.</a:t>
            </a:r>
            <a:endParaRPr/>
          </a:p>
        </p:txBody>
      </p:sp>
      <p:grpSp>
        <p:nvGrpSpPr>
          <p:cNvPr id="521" name="Google Shape;521;g35d0bfb3327_0_350"/>
          <p:cNvGrpSpPr/>
          <p:nvPr/>
        </p:nvGrpSpPr>
        <p:grpSpPr>
          <a:xfrm>
            <a:off x="10626225" y="5329049"/>
            <a:ext cx="6633127" cy="3335690"/>
            <a:chOff x="0" y="-19050"/>
            <a:chExt cx="1746985" cy="726445"/>
          </a:xfrm>
        </p:grpSpPr>
        <p:sp>
          <p:nvSpPr>
            <p:cNvPr id="522" name="Google Shape;522;g35d0bfb3327_0_350"/>
            <p:cNvSpPr/>
            <p:nvPr/>
          </p:nvSpPr>
          <p:spPr>
            <a:xfrm>
              <a:off x="0" y="0"/>
              <a:ext cx="1746985" cy="707395"/>
            </a:xfrm>
            <a:custGeom>
              <a:rect b="b" l="l" r="r" t="t"/>
              <a:pathLst>
                <a:path extrusionOk="0" h="707395" w="1746985">
                  <a:moveTo>
                    <a:pt x="58358" y="0"/>
                  </a:moveTo>
                  <a:lnTo>
                    <a:pt x="1688626" y="0"/>
                  </a:lnTo>
                  <a:cubicBezTo>
                    <a:pt x="1704104" y="0"/>
                    <a:pt x="1718948" y="6148"/>
                    <a:pt x="1729892" y="17093"/>
                  </a:cubicBezTo>
                  <a:cubicBezTo>
                    <a:pt x="1740836" y="28037"/>
                    <a:pt x="1746985" y="42881"/>
                    <a:pt x="1746985" y="58358"/>
                  </a:cubicBezTo>
                  <a:lnTo>
                    <a:pt x="1746985" y="649036"/>
                  </a:lnTo>
                  <a:cubicBezTo>
                    <a:pt x="1746985" y="664514"/>
                    <a:pt x="1740836" y="679357"/>
                    <a:pt x="1729892" y="690302"/>
                  </a:cubicBezTo>
                  <a:cubicBezTo>
                    <a:pt x="1718948" y="701246"/>
                    <a:pt x="1704104" y="707395"/>
                    <a:pt x="1688626" y="707395"/>
                  </a:cubicBezTo>
                  <a:lnTo>
                    <a:pt x="58358" y="707395"/>
                  </a:lnTo>
                  <a:cubicBezTo>
                    <a:pt x="42881" y="707395"/>
                    <a:pt x="28037" y="701246"/>
                    <a:pt x="17093" y="690302"/>
                  </a:cubicBezTo>
                  <a:cubicBezTo>
                    <a:pt x="6148" y="679357"/>
                    <a:pt x="0" y="664514"/>
                    <a:pt x="0" y="649036"/>
                  </a:cubicBezTo>
                  <a:lnTo>
                    <a:pt x="0" y="58358"/>
                  </a:lnTo>
                  <a:cubicBezTo>
                    <a:pt x="0" y="42881"/>
                    <a:pt x="6148" y="28037"/>
                    <a:pt x="17093" y="17093"/>
                  </a:cubicBezTo>
                  <a:cubicBezTo>
                    <a:pt x="28037" y="6148"/>
                    <a:pt x="42881" y="0"/>
                    <a:pt x="58358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g35d0bfb3327_0_350"/>
            <p:cNvSpPr txBox="1"/>
            <p:nvPr/>
          </p:nvSpPr>
          <p:spPr>
            <a:xfrm>
              <a:off x="0" y="-19050"/>
              <a:ext cx="17469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4" name="Google Shape;524;g35d0bfb3327_0_350"/>
          <p:cNvSpPr txBox="1"/>
          <p:nvPr/>
        </p:nvSpPr>
        <p:spPr>
          <a:xfrm>
            <a:off x="10937802" y="6104556"/>
            <a:ext cx="6009900" cy="25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66246" lvl="1" marL="33249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0"/>
              <a:buFont typeface="Arial"/>
              <a:buChar char="•"/>
            </a:pPr>
            <a:r>
              <a:rPr b="1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Apache Cassandra en la nube</a:t>
            </a:r>
            <a:r>
              <a:rPr b="0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OSv se utiliza para ejecutar aplicaciones como Apache Cassandra, donde su diseño ligero permite una mayor eficiencia en el uso de recursos.</a:t>
            </a:r>
            <a:endParaRPr/>
          </a:p>
          <a:p>
            <a:pPr indent="-166246" lvl="1" marL="33249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0"/>
              <a:buFont typeface="Arial"/>
              <a:buChar char="•"/>
            </a:pPr>
            <a:r>
              <a:rPr b="1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Servicios de microservicios</a:t>
            </a:r>
            <a:r>
              <a:rPr b="0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En arquitecturas de microservicios, OSv ofrece un entorno que reduce el consumo de recursos y el tiempo de inicio, permitiendo escalabilidad rápida en entornos de nube.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4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5" name="Google Shape;525;g35d0bfb3327_0_350"/>
          <p:cNvSpPr txBox="1"/>
          <p:nvPr/>
        </p:nvSpPr>
        <p:spPr>
          <a:xfrm>
            <a:off x="11154203" y="5607327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0" name="Google Shape;530;g35d0bfb3327_0_366"/>
          <p:cNvGrpSpPr/>
          <p:nvPr/>
        </p:nvGrpSpPr>
        <p:grpSpPr>
          <a:xfrm>
            <a:off x="1171972" y="2425797"/>
            <a:ext cx="8638954" cy="6712581"/>
            <a:chOff x="0" y="-19050"/>
            <a:chExt cx="2275265" cy="1767911"/>
          </a:xfrm>
        </p:grpSpPr>
        <p:sp>
          <p:nvSpPr>
            <p:cNvPr id="531" name="Google Shape;531;g35d0bfb3327_0_366"/>
            <p:cNvSpPr/>
            <p:nvPr/>
          </p:nvSpPr>
          <p:spPr>
            <a:xfrm>
              <a:off x="0" y="0"/>
              <a:ext cx="2275265" cy="1748861"/>
            </a:xfrm>
            <a:custGeom>
              <a:rect b="b" l="l" r="r" t="t"/>
              <a:pathLst>
                <a:path extrusionOk="0" h="1748861" w="2275265">
                  <a:moveTo>
                    <a:pt x="44809" y="0"/>
                  </a:moveTo>
                  <a:lnTo>
                    <a:pt x="2230456" y="0"/>
                  </a:lnTo>
                  <a:cubicBezTo>
                    <a:pt x="2255203" y="0"/>
                    <a:pt x="2275265" y="20061"/>
                    <a:pt x="2275265" y="44809"/>
                  </a:cubicBezTo>
                  <a:lnTo>
                    <a:pt x="2275265" y="1704052"/>
                  </a:lnTo>
                  <a:cubicBezTo>
                    <a:pt x="2275265" y="1728799"/>
                    <a:pt x="2255203" y="1748861"/>
                    <a:pt x="2230456" y="1748861"/>
                  </a:cubicBezTo>
                  <a:lnTo>
                    <a:pt x="44809" y="1748861"/>
                  </a:lnTo>
                  <a:cubicBezTo>
                    <a:pt x="20061" y="1748861"/>
                    <a:pt x="0" y="1728799"/>
                    <a:pt x="0" y="1704052"/>
                  </a:cubicBezTo>
                  <a:lnTo>
                    <a:pt x="0" y="44809"/>
                  </a:lnTo>
                  <a:cubicBezTo>
                    <a:pt x="0" y="20061"/>
                    <a:pt x="20061" y="0"/>
                    <a:pt x="44809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g35d0bfb3327_0_366"/>
            <p:cNvSpPr txBox="1"/>
            <p:nvPr/>
          </p:nvSpPr>
          <p:spPr>
            <a:xfrm>
              <a:off x="0" y="-19050"/>
              <a:ext cx="2275200" cy="176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3" name="Google Shape;533;g35d0bfb3327_0_366"/>
          <p:cNvGrpSpPr/>
          <p:nvPr/>
        </p:nvGrpSpPr>
        <p:grpSpPr>
          <a:xfrm>
            <a:off x="10626218" y="2172235"/>
            <a:ext cx="6633127" cy="2758239"/>
            <a:chOff x="0" y="-19050"/>
            <a:chExt cx="1746985" cy="726445"/>
          </a:xfrm>
        </p:grpSpPr>
        <p:sp>
          <p:nvSpPr>
            <p:cNvPr id="534" name="Google Shape;534;g35d0bfb3327_0_366"/>
            <p:cNvSpPr/>
            <p:nvPr/>
          </p:nvSpPr>
          <p:spPr>
            <a:xfrm>
              <a:off x="0" y="0"/>
              <a:ext cx="1746985" cy="707395"/>
            </a:xfrm>
            <a:custGeom>
              <a:rect b="b" l="l" r="r" t="t"/>
              <a:pathLst>
                <a:path extrusionOk="0" h="707395" w="1746985">
                  <a:moveTo>
                    <a:pt x="58358" y="0"/>
                  </a:moveTo>
                  <a:lnTo>
                    <a:pt x="1688626" y="0"/>
                  </a:lnTo>
                  <a:cubicBezTo>
                    <a:pt x="1704104" y="0"/>
                    <a:pt x="1718948" y="6148"/>
                    <a:pt x="1729892" y="17093"/>
                  </a:cubicBezTo>
                  <a:cubicBezTo>
                    <a:pt x="1740836" y="28037"/>
                    <a:pt x="1746985" y="42881"/>
                    <a:pt x="1746985" y="58358"/>
                  </a:cubicBezTo>
                  <a:lnTo>
                    <a:pt x="1746985" y="649036"/>
                  </a:lnTo>
                  <a:cubicBezTo>
                    <a:pt x="1746985" y="664514"/>
                    <a:pt x="1740836" y="679357"/>
                    <a:pt x="1729892" y="690302"/>
                  </a:cubicBezTo>
                  <a:cubicBezTo>
                    <a:pt x="1718948" y="701246"/>
                    <a:pt x="1704104" y="707395"/>
                    <a:pt x="1688626" y="707395"/>
                  </a:cubicBezTo>
                  <a:lnTo>
                    <a:pt x="58358" y="707395"/>
                  </a:lnTo>
                  <a:cubicBezTo>
                    <a:pt x="42881" y="707395"/>
                    <a:pt x="28037" y="701246"/>
                    <a:pt x="17093" y="690302"/>
                  </a:cubicBezTo>
                  <a:cubicBezTo>
                    <a:pt x="6148" y="679357"/>
                    <a:pt x="0" y="664514"/>
                    <a:pt x="0" y="649036"/>
                  </a:cubicBezTo>
                  <a:lnTo>
                    <a:pt x="0" y="58358"/>
                  </a:lnTo>
                  <a:cubicBezTo>
                    <a:pt x="0" y="42881"/>
                    <a:pt x="6148" y="28037"/>
                    <a:pt x="17093" y="17093"/>
                  </a:cubicBezTo>
                  <a:cubicBezTo>
                    <a:pt x="28037" y="6148"/>
                    <a:pt x="42881" y="0"/>
                    <a:pt x="58358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g35d0bfb3327_0_366"/>
            <p:cNvSpPr txBox="1"/>
            <p:nvPr/>
          </p:nvSpPr>
          <p:spPr>
            <a:xfrm>
              <a:off x="0" y="-19050"/>
              <a:ext cx="17469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6" name="Google Shape;536;g35d0bfb3327_0_366"/>
          <p:cNvSpPr/>
          <p:nvPr/>
        </p:nvSpPr>
        <p:spPr>
          <a:xfrm>
            <a:off x="483884" y="2840623"/>
            <a:ext cx="1680221" cy="1680221"/>
          </a:xfrm>
          <a:custGeom>
            <a:rect b="b" l="l" r="r" t="t"/>
            <a:pathLst>
              <a:path extrusionOk="0" h="1680221" w="1680221">
                <a:moveTo>
                  <a:pt x="0" y="0"/>
                </a:moveTo>
                <a:lnTo>
                  <a:pt x="1680221" y="0"/>
                </a:lnTo>
                <a:lnTo>
                  <a:pt x="1680221" y="1680221"/>
                </a:lnTo>
                <a:lnTo>
                  <a:pt x="0" y="16802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7" name="Google Shape;537;g35d0bfb3327_0_366"/>
          <p:cNvSpPr/>
          <p:nvPr/>
        </p:nvSpPr>
        <p:spPr>
          <a:xfrm>
            <a:off x="12049530" y="5143500"/>
            <a:ext cx="3767848" cy="4740102"/>
          </a:xfrm>
          <a:custGeom>
            <a:rect b="b" l="l" r="r" t="t"/>
            <a:pathLst>
              <a:path extrusionOk="0" h="4740102" w="3767848">
                <a:moveTo>
                  <a:pt x="0" y="0"/>
                </a:moveTo>
                <a:lnTo>
                  <a:pt x="3767848" y="0"/>
                </a:lnTo>
                <a:lnTo>
                  <a:pt x="3767848" y="4740102"/>
                </a:lnTo>
                <a:lnTo>
                  <a:pt x="0" y="47401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739" l="0" r="0" t="-239"/>
            </a:stretch>
          </a:blipFill>
          <a:ln>
            <a:noFill/>
          </a:ln>
        </p:spPr>
      </p:sp>
      <p:sp>
        <p:nvSpPr>
          <p:cNvPr id="538" name="Google Shape;538;g35d0bfb3327_0_366"/>
          <p:cNvSpPr txBox="1"/>
          <p:nvPr/>
        </p:nvSpPr>
        <p:spPr>
          <a:xfrm>
            <a:off x="1171972" y="679291"/>
            <a:ext cx="103950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SISTEMAS OPERATIVOS </a:t>
            </a:r>
            <a:r>
              <a:rPr b="0" i="0" lang="en-US" sz="5000" u="none" cap="none" strike="noStrike">
                <a:solidFill>
                  <a:srgbClr val="50EEC4"/>
                </a:solidFill>
                <a:latin typeface="Arial"/>
                <a:ea typeface="Arial"/>
                <a:cs typeface="Arial"/>
                <a:sym typeface="Arial"/>
              </a:rPr>
              <a:t>ESPECÍFICOS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PARA LA NUBE</a:t>
            </a:r>
            <a:endParaRPr/>
          </a:p>
        </p:txBody>
      </p:sp>
      <p:sp>
        <p:nvSpPr>
          <p:cNvPr id="539" name="Google Shape;539;g35d0bfb3327_0_366"/>
          <p:cNvSpPr txBox="1"/>
          <p:nvPr/>
        </p:nvSpPr>
        <p:spPr>
          <a:xfrm>
            <a:off x="2278722" y="2642186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MirageOS</a:t>
            </a:r>
            <a:endParaRPr/>
          </a:p>
        </p:txBody>
      </p:sp>
      <p:sp>
        <p:nvSpPr>
          <p:cNvPr id="540" name="Google Shape;540;g35d0bfb3327_0_366"/>
          <p:cNvSpPr txBox="1"/>
          <p:nvPr/>
        </p:nvSpPr>
        <p:spPr>
          <a:xfrm>
            <a:off x="2278722" y="3133675"/>
            <a:ext cx="7095000" cy="75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MirageOS es un sistema operativo basado en </a:t>
            </a:r>
            <a:r>
              <a:rPr b="0" i="0" lang="en-US" sz="1699" u="none" cap="none" strike="noStrike">
                <a:solidFill>
                  <a:srgbClr val="67D3CD"/>
                </a:solidFill>
                <a:latin typeface="Open Sans"/>
                <a:ea typeface="Open Sans"/>
                <a:cs typeface="Open Sans"/>
                <a:sym typeface="Open Sans"/>
              </a:rPr>
              <a:t>unikernel 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 permite compilar aplicaciones junto con solo los componentes esenciales del sistema operativo, eliminando así la necesidad de un sistema operativo completo.</a:t>
            </a:r>
            <a:endParaRPr/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99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Arquitectura de Unikernel: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MirageOS empaqueta la aplicación con solo los elementos esenciales para su ejecución, lo que reduce la huella de recursos y la superficie de ataque en comparación con sistemas operativos tradicionales.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Diseño seguro: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Su naturaleza de unikernel proporciona un alto nivel de seguridad al eliminar funcionalidades innecesarias, lo que disminuye las posibilidades de vulnerabilidades.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Aplicaciones de red especializadas: 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 utiliza frecuentemente en servicios de red, como firewalls, balanceadores de carga y proxies en la nube, donde se requieren bajo consumo de recursos y alta seguridad.</a:t>
            </a:r>
            <a:endParaRPr/>
          </a:p>
          <a:p>
            <a:pPr indent="-183513" lvl="1" marL="367028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99"/>
              <a:buFont typeface="Arial"/>
              <a:buChar char="•"/>
            </a:pPr>
            <a:r>
              <a:rPr b="1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Lenguaje de programación OCaml: </a:t>
            </a:r>
            <a:r>
              <a:rPr b="0" i="0" lang="en-US" sz="16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MirageOS aprovecha las características de OCaml, lo que facilita la verificación de tipo estático y la seguridad de la memoria, aspectos cruciales en aplicaciones de red.</a:t>
            </a:r>
            <a:endParaRPr/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99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1" name="Google Shape;541;g35d0bfb3327_0_366"/>
          <p:cNvSpPr txBox="1"/>
          <p:nvPr/>
        </p:nvSpPr>
        <p:spPr>
          <a:xfrm>
            <a:off x="10937802" y="2947731"/>
            <a:ext cx="6009900" cy="25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66246" lvl="1" marL="33249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0"/>
              <a:buFont typeface="Arial"/>
              <a:buChar char="•"/>
            </a:pPr>
            <a:r>
              <a:rPr b="1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Firewalls y redes virtuales: </a:t>
            </a:r>
            <a:r>
              <a:rPr b="0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Utilizado en entornos de red segura, como firewalls y servidores DNS, que necesitan alta eficiencia y bajo consumo.</a:t>
            </a:r>
            <a:endParaRPr/>
          </a:p>
          <a:p>
            <a:pPr indent="-166246" lvl="1" marL="33249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0"/>
              <a:buFont typeface="Arial"/>
              <a:buChar char="•"/>
            </a:pPr>
            <a:r>
              <a:rPr b="1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Aplicaciones de IoT: </a:t>
            </a:r>
            <a:r>
              <a:rPr b="0" i="0" lang="en-US" sz="154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Ideal para dispositivos IoT, donde los recursos son limitados y la seguridad es crítica, permitiendo que dispositivos remotos se conecten de manera segura a través de la nube.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4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2" name="Google Shape;542;g35d0bfb3327_0_366"/>
          <p:cNvSpPr txBox="1"/>
          <p:nvPr/>
        </p:nvSpPr>
        <p:spPr>
          <a:xfrm>
            <a:off x="11154203" y="2450503"/>
            <a:ext cx="439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Casos de Uso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g35d0bfb3327_0_382"/>
          <p:cNvGrpSpPr/>
          <p:nvPr/>
        </p:nvGrpSpPr>
        <p:grpSpPr>
          <a:xfrm>
            <a:off x="11063476" y="3267641"/>
            <a:ext cx="1136538" cy="1136538"/>
            <a:chOff x="0" y="0"/>
            <a:chExt cx="812800" cy="812800"/>
          </a:xfrm>
        </p:grpSpPr>
        <p:sp>
          <p:nvSpPr>
            <p:cNvPr id="548" name="Google Shape;548;g35d0bfb3327_0_38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g35d0bfb3327_0_38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0" name="Google Shape;550;g35d0bfb3327_0_382"/>
          <p:cNvGrpSpPr/>
          <p:nvPr/>
        </p:nvGrpSpPr>
        <p:grpSpPr>
          <a:xfrm>
            <a:off x="11063476" y="5939210"/>
            <a:ext cx="1136538" cy="1136538"/>
            <a:chOff x="0" y="0"/>
            <a:chExt cx="812800" cy="812800"/>
          </a:xfrm>
        </p:grpSpPr>
        <p:sp>
          <p:nvSpPr>
            <p:cNvPr id="551" name="Google Shape;551;g35d0bfb3327_0_38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g35d0bfb3327_0_38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3" name="Google Shape;553;g35d0bfb3327_0_382"/>
          <p:cNvSpPr/>
          <p:nvPr/>
        </p:nvSpPr>
        <p:spPr>
          <a:xfrm>
            <a:off x="728214" y="3321919"/>
            <a:ext cx="9326649" cy="5234582"/>
          </a:xfrm>
          <a:custGeom>
            <a:rect b="b" l="l" r="r" t="t"/>
            <a:pathLst>
              <a:path extrusionOk="0" h="5234582" w="9326649">
                <a:moveTo>
                  <a:pt x="0" y="0"/>
                </a:moveTo>
                <a:lnTo>
                  <a:pt x="9326649" y="0"/>
                </a:lnTo>
                <a:lnTo>
                  <a:pt x="9326649" y="5234582"/>
                </a:lnTo>
                <a:lnTo>
                  <a:pt x="0" y="52345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54" name="Google Shape;554;g35d0bfb3327_0_382"/>
          <p:cNvSpPr txBox="1"/>
          <p:nvPr/>
        </p:nvSpPr>
        <p:spPr>
          <a:xfrm>
            <a:off x="1028700" y="900378"/>
            <a:ext cx="162306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MODELOS DE ARQUITECTURA EN </a:t>
            </a:r>
            <a:endParaRPr/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SISTEMAS DISTRIBUIDOS</a:t>
            </a:r>
            <a:endParaRPr/>
          </a:p>
        </p:txBody>
      </p:sp>
      <p:sp>
        <p:nvSpPr>
          <p:cNvPr id="555" name="Google Shape;555;g35d0bfb3327_0_382"/>
          <p:cNvSpPr txBox="1"/>
          <p:nvPr/>
        </p:nvSpPr>
        <p:spPr>
          <a:xfrm>
            <a:off x="12335865" y="3541992"/>
            <a:ext cx="5410500" cy="23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red cliente-servidor está compuesta por al menos un </a:t>
            </a:r>
            <a:r>
              <a:rPr b="0" i="0" lang="en-US" sz="1700" u="sng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servidor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central que controla la red y una serie de dispositivos cliente que se conectan al servidor para realizar tareas específicas.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Ejemplos típicos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b="0" i="1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servidores web y bases de datos.</a:t>
            </a:r>
            <a:endParaRPr/>
          </a:p>
        </p:txBody>
      </p:sp>
      <p:sp>
        <p:nvSpPr>
          <p:cNvPr id="556" name="Google Shape;556;g35d0bfb3327_0_382"/>
          <p:cNvSpPr txBox="1"/>
          <p:nvPr/>
        </p:nvSpPr>
        <p:spPr>
          <a:xfrm>
            <a:off x="12335865" y="3166662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/>
          </a:p>
        </p:txBody>
      </p:sp>
      <p:sp>
        <p:nvSpPr>
          <p:cNvPr id="557" name="Google Shape;557;g35d0bfb3327_0_382"/>
          <p:cNvSpPr txBox="1"/>
          <p:nvPr/>
        </p:nvSpPr>
        <p:spPr>
          <a:xfrm>
            <a:off x="11063476" y="3400977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558" name="Google Shape;558;g35d0bfb3327_0_382"/>
          <p:cNvSpPr txBox="1"/>
          <p:nvPr/>
        </p:nvSpPr>
        <p:spPr>
          <a:xfrm>
            <a:off x="11063476" y="6072546"/>
            <a:ext cx="1136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559" name="Google Shape;559;g35d0bfb3327_0_382"/>
          <p:cNvSpPr txBox="1"/>
          <p:nvPr/>
        </p:nvSpPr>
        <p:spPr>
          <a:xfrm>
            <a:off x="12335865" y="6041179"/>
            <a:ext cx="4923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PEER-TO-PEER (</a:t>
            </a:r>
            <a:r>
              <a:rPr b="1" i="0" lang="en-US" sz="18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P2P</a:t>
            </a: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/>
          </a:p>
        </p:txBody>
      </p:sp>
      <p:sp>
        <p:nvSpPr>
          <p:cNvPr id="560" name="Google Shape;560;g35d0bfb3327_0_382"/>
          <p:cNvSpPr txBox="1"/>
          <p:nvPr/>
        </p:nvSpPr>
        <p:spPr>
          <a:xfrm>
            <a:off x="12335865" y="6488420"/>
            <a:ext cx="56970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Descripción del modelo en el que cada nodo actúa como cliente y servidor, permitiendo que compartan recursos de manera descentralizada. 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Ejemplos comunes: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1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redes de intercambio de archivos y blockchain.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g35d0bfb3327_0_399"/>
          <p:cNvGrpSpPr/>
          <p:nvPr/>
        </p:nvGrpSpPr>
        <p:grpSpPr>
          <a:xfrm>
            <a:off x="1349276" y="3024126"/>
            <a:ext cx="5828822" cy="6114880"/>
            <a:chOff x="0" y="-19050"/>
            <a:chExt cx="1626300" cy="1706113"/>
          </a:xfrm>
        </p:grpSpPr>
        <p:sp>
          <p:nvSpPr>
            <p:cNvPr id="566" name="Google Shape;566;g35d0bfb3327_0_399"/>
            <p:cNvSpPr/>
            <p:nvPr/>
          </p:nvSpPr>
          <p:spPr>
            <a:xfrm>
              <a:off x="0" y="0"/>
              <a:ext cx="1626299" cy="1687063"/>
            </a:xfrm>
            <a:custGeom>
              <a:rect b="b" l="l" r="r" t="t"/>
              <a:pathLst>
                <a:path extrusionOk="0" h="1687063" w="1626299">
                  <a:moveTo>
                    <a:pt x="66410" y="0"/>
                  </a:moveTo>
                  <a:lnTo>
                    <a:pt x="1559888" y="0"/>
                  </a:lnTo>
                  <a:cubicBezTo>
                    <a:pt x="1577501" y="0"/>
                    <a:pt x="1594393" y="6997"/>
                    <a:pt x="1606848" y="19451"/>
                  </a:cubicBezTo>
                  <a:cubicBezTo>
                    <a:pt x="1619302" y="31906"/>
                    <a:pt x="1626299" y="48797"/>
                    <a:pt x="1626299" y="66410"/>
                  </a:cubicBezTo>
                  <a:lnTo>
                    <a:pt x="1626299" y="1620653"/>
                  </a:lnTo>
                  <a:cubicBezTo>
                    <a:pt x="1626299" y="1638266"/>
                    <a:pt x="1619302" y="1655157"/>
                    <a:pt x="1606848" y="1667612"/>
                  </a:cubicBezTo>
                  <a:cubicBezTo>
                    <a:pt x="1594393" y="1680066"/>
                    <a:pt x="1577501" y="1687063"/>
                    <a:pt x="1559888" y="1687063"/>
                  </a:cubicBezTo>
                  <a:lnTo>
                    <a:pt x="66410" y="1687063"/>
                  </a:lnTo>
                  <a:cubicBezTo>
                    <a:pt x="48797" y="1687063"/>
                    <a:pt x="31906" y="1680066"/>
                    <a:pt x="19451" y="1667612"/>
                  </a:cubicBezTo>
                  <a:cubicBezTo>
                    <a:pt x="6997" y="1655157"/>
                    <a:pt x="0" y="1638266"/>
                    <a:pt x="0" y="1620653"/>
                  </a:cubicBezTo>
                  <a:lnTo>
                    <a:pt x="0" y="66410"/>
                  </a:lnTo>
                  <a:cubicBezTo>
                    <a:pt x="0" y="48797"/>
                    <a:pt x="6997" y="31906"/>
                    <a:pt x="19451" y="19451"/>
                  </a:cubicBezTo>
                  <a:cubicBezTo>
                    <a:pt x="31906" y="6997"/>
                    <a:pt x="48797" y="0"/>
                    <a:pt x="66410" y="0"/>
                  </a:cubicBezTo>
                  <a:close/>
                </a:path>
              </a:pathLst>
            </a:custGeom>
            <a:solidFill>
              <a:srgbClr val="D7FF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g35d0bfb3327_0_399"/>
            <p:cNvSpPr txBox="1"/>
            <p:nvPr/>
          </p:nvSpPr>
          <p:spPr>
            <a:xfrm>
              <a:off x="0" y="-19050"/>
              <a:ext cx="1626300" cy="17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8" name="Google Shape;568;g35d0bfb3327_0_399"/>
          <p:cNvGrpSpPr/>
          <p:nvPr/>
        </p:nvGrpSpPr>
        <p:grpSpPr>
          <a:xfrm>
            <a:off x="12228633" y="3024126"/>
            <a:ext cx="4710583" cy="6114880"/>
            <a:chOff x="0" y="-19050"/>
            <a:chExt cx="1314300" cy="1706113"/>
          </a:xfrm>
        </p:grpSpPr>
        <p:sp>
          <p:nvSpPr>
            <p:cNvPr id="569" name="Google Shape;569;g35d0bfb3327_0_399"/>
            <p:cNvSpPr/>
            <p:nvPr/>
          </p:nvSpPr>
          <p:spPr>
            <a:xfrm>
              <a:off x="0" y="0"/>
              <a:ext cx="1314157" cy="1687063"/>
            </a:xfrm>
            <a:custGeom>
              <a:rect b="b" l="l" r="r" t="t"/>
              <a:pathLst>
                <a:path extrusionOk="0" h="1687063" w="1314157">
                  <a:moveTo>
                    <a:pt x="82184" y="0"/>
                  </a:moveTo>
                  <a:lnTo>
                    <a:pt x="1231973" y="0"/>
                  </a:lnTo>
                  <a:cubicBezTo>
                    <a:pt x="1253770" y="0"/>
                    <a:pt x="1274674" y="8659"/>
                    <a:pt x="1290086" y="24071"/>
                  </a:cubicBezTo>
                  <a:cubicBezTo>
                    <a:pt x="1305499" y="39484"/>
                    <a:pt x="1314157" y="60388"/>
                    <a:pt x="1314157" y="82184"/>
                  </a:cubicBezTo>
                  <a:lnTo>
                    <a:pt x="1314157" y="1604879"/>
                  </a:lnTo>
                  <a:cubicBezTo>
                    <a:pt x="1314157" y="1626675"/>
                    <a:pt x="1305499" y="1647579"/>
                    <a:pt x="1290086" y="1662992"/>
                  </a:cubicBezTo>
                  <a:cubicBezTo>
                    <a:pt x="1274674" y="1678404"/>
                    <a:pt x="1253770" y="1687063"/>
                    <a:pt x="1231973" y="1687063"/>
                  </a:cubicBezTo>
                  <a:lnTo>
                    <a:pt x="82184" y="1687063"/>
                  </a:lnTo>
                  <a:cubicBezTo>
                    <a:pt x="60388" y="1687063"/>
                    <a:pt x="39484" y="1678404"/>
                    <a:pt x="24071" y="1662992"/>
                  </a:cubicBezTo>
                  <a:cubicBezTo>
                    <a:pt x="8659" y="1647579"/>
                    <a:pt x="0" y="1626675"/>
                    <a:pt x="0" y="1604879"/>
                  </a:cubicBezTo>
                  <a:lnTo>
                    <a:pt x="0" y="82184"/>
                  </a:lnTo>
                  <a:cubicBezTo>
                    <a:pt x="0" y="60388"/>
                    <a:pt x="8659" y="39484"/>
                    <a:pt x="24071" y="24071"/>
                  </a:cubicBezTo>
                  <a:cubicBezTo>
                    <a:pt x="39484" y="8659"/>
                    <a:pt x="60388" y="0"/>
                    <a:pt x="82184" y="0"/>
                  </a:cubicBezTo>
                  <a:close/>
                </a:path>
              </a:pathLst>
            </a:custGeom>
            <a:solidFill>
              <a:srgbClr val="3BB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g35d0bfb3327_0_399"/>
            <p:cNvSpPr txBox="1"/>
            <p:nvPr/>
          </p:nvSpPr>
          <p:spPr>
            <a:xfrm>
              <a:off x="0" y="-19050"/>
              <a:ext cx="1314300" cy="17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1" name="Google Shape;571;g35d0bfb3327_0_399"/>
          <p:cNvGrpSpPr/>
          <p:nvPr/>
        </p:nvGrpSpPr>
        <p:grpSpPr>
          <a:xfrm>
            <a:off x="7375926" y="3024126"/>
            <a:ext cx="4556825" cy="6530202"/>
            <a:chOff x="0" y="-19050"/>
            <a:chExt cx="1271400" cy="1821992"/>
          </a:xfrm>
        </p:grpSpPr>
        <p:sp>
          <p:nvSpPr>
            <p:cNvPr id="572" name="Google Shape;572;g35d0bfb3327_0_399"/>
            <p:cNvSpPr/>
            <p:nvPr/>
          </p:nvSpPr>
          <p:spPr>
            <a:xfrm>
              <a:off x="0" y="0"/>
              <a:ext cx="1271373" cy="1802942"/>
            </a:xfrm>
            <a:custGeom>
              <a:rect b="b" l="l" r="r" t="t"/>
              <a:pathLst>
                <a:path extrusionOk="0" h="1802942" w="1271373">
                  <a:moveTo>
                    <a:pt x="84950" y="0"/>
                  </a:moveTo>
                  <a:lnTo>
                    <a:pt x="1186423" y="0"/>
                  </a:lnTo>
                  <a:cubicBezTo>
                    <a:pt x="1208953" y="0"/>
                    <a:pt x="1230560" y="8950"/>
                    <a:pt x="1246492" y="24881"/>
                  </a:cubicBezTo>
                  <a:cubicBezTo>
                    <a:pt x="1262423" y="40813"/>
                    <a:pt x="1271373" y="62420"/>
                    <a:pt x="1271373" y="84950"/>
                  </a:cubicBezTo>
                  <a:lnTo>
                    <a:pt x="1271373" y="1717992"/>
                  </a:lnTo>
                  <a:cubicBezTo>
                    <a:pt x="1271373" y="1740522"/>
                    <a:pt x="1262423" y="1762129"/>
                    <a:pt x="1246492" y="1778061"/>
                  </a:cubicBezTo>
                  <a:cubicBezTo>
                    <a:pt x="1230560" y="1793992"/>
                    <a:pt x="1208953" y="1802942"/>
                    <a:pt x="1186423" y="1802942"/>
                  </a:cubicBezTo>
                  <a:lnTo>
                    <a:pt x="84950" y="1802942"/>
                  </a:lnTo>
                  <a:cubicBezTo>
                    <a:pt x="62420" y="1802942"/>
                    <a:pt x="40813" y="1793992"/>
                    <a:pt x="24881" y="1778061"/>
                  </a:cubicBezTo>
                  <a:cubicBezTo>
                    <a:pt x="8950" y="1762129"/>
                    <a:pt x="0" y="1740522"/>
                    <a:pt x="0" y="1717992"/>
                  </a:cubicBezTo>
                  <a:lnTo>
                    <a:pt x="0" y="84950"/>
                  </a:lnTo>
                  <a:cubicBezTo>
                    <a:pt x="0" y="62420"/>
                    <a:pt x="8950" y="40813"/>
                    <a:pt x="24881" y="24881"/>
                  </a:cubicBezTo>
                  <a:cubicBezTo>
                    <a:pt x="40813" y="8950"/>
                    <a:pt x="62420" y="0"/>
                    <a:pt x="84950" y="0"/>
                  </a:cubicBezTo>
                  <a:close/>
                </a:path>
              </a:pathLst>
            </a:custGeom>
            <a:solidFill>
              <a:srgbClr val="ACF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g35d0bfb3327_0_399"/>
            <p:cNvSpPr txBox="1"/>
            <p:nvPr/>
          </p:nvSpPr>
          <p:spPr>
            <a:xfrm>
              <a:off x="0" y="-19050"/>
              <a:ext cx="1271400" cy="18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4" name="Google Shape;574;g35d0bfb3327_0_399"/>
          <p:cNvGrpSpPr/>
          <p:nvPr/>
        </p:nvGrpSpPr>
        <p:grpSpPr>
          <a:xfrm>
            <a:off x="6848058" y="3395385"/>
            <a:ext cx="850595" cy="850595"/>
            <a:chOff x="0" y="0"/>
            <a:chExt cx="812800" cy="812800"/>
          </a:xfrm>
        </p:grpSpPr>
        <p:sp>
          <p:nvSpPr>
            <p:cNvPr id="575" name="Google Shape;575;g35d0bfb3327_0_39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56D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g35d0bfb3327_0_399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7" name="Google Shape;577;g35d0bfb3327_0_399"/>
          <p:cNvGrpSpPr/>
          <p:nvPr/>
        </p:nvGrpSpPr>
        <p:grpSpPr>
          <a:xfrm>
            <a:off x="11704418" y="3395385"/>
            <a:ext cx="850595" cy="850595"/>
            <a:chOff x="0" y="0"/>
            <a:chExt cx="812800" cy="812800"/>
          </a:xfrm>
        </p:grpSpPr>
        <p:sp>
          <p:nvSpPr>
            <p:cNvPr id="578" name="Google Shape;578;g35d0bfb3327_0_39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56D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g35d0bfb3327_0_399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0" name="Google Shape;580;g35d0bfb3327_0_399"/>
          <p:cNvGrpSpPr/>
          <p:nvPr/>
        </p:nvGrpSpPr>
        <p:grpSpPr>
          <a:xfrm rot="5400000">
            <a:off x="11985941" y="3716268"/>
            <a:ext cx="265089" cy="227954"/>
            <a:chOff x="37766" y="72195"/>
            <a:chExt cx="166200" cy="142918"/>
          </a:xfrm>
        </p:grpSpPr>
        <p:sp>
          <p:nvSpPr>
            <p:cNvPr id="581" name="Google Shape;581;g35d0bfb3327_0_399"/>
            <p:cNvSpPr/>
            <p:nvPr/>
          </p:nvSpPr>
          <p:spPr>
            <a:xfrm>
              <a:off x="46890" y="72195"/>
              <a:ext cx="147923" cy="142918"/>
            </a:xfrm>
            <a:custGeom>
              <a:rect b="b" l="l" r="r" t="t"/>
              <a:pathLst>
                <a:path extrusionOk="0" h="142918" w="147923">
                  <a:moveTo>
                    <a:pt x="134387" y="35362"/>
                  </a:moveTo>
                  <a:lnTo>
                    <a:pt x="135620" y="37556"/>
                  </a:lnTo>
                  <a:cubicBezTo>
                    <a:pt x="147923" y="59455"/>
                    <a:pt x="147687" y="86237"/>
                    <a:pt x="135000" y="107916"/>
                  </a:cubicBezTo>
                  <a:cubicBezTo>
                    <a:pt x="122313" y="129595"/>
                    <a:pt x="99080" y="142918"/>
                    <a:pt x="73961" y="142918"/>
                  </a:cubicBezTo>
                  <a:lnTo>
                    <a:pt x="73961" y="142918"/>
                  </a:lnTo>
                  <a:cubicBezTo>
                    <a:pt x="48843" y="142918"/>
                    <a:pt x="25609" y="129595"/>
                    <a:pt x="12922" y="107916"/>
                  </a:cubicBezTo>
                  <a:cubicBezTo>
                    <a:pt x="236" y="86237"/>
                    <a:pt x="0" y="59455"/>
                    <a:pt x="12303" y="37556"/>
                  </a:cubicBezTo>
                  <a:lnTo>
                    <a:pt x="13536" y="35362"/>
                  </a:lnTo>
                  <a:cubicBezTo>
                    <a:pt x="25806" y="13520"/>
                    <a:pt x="48909" y="0"/>
                    <a:pt x="73961" y="0"/>
                  </a:cubicBezTo>
                  <a:cubicBezTo>
                    <a:pt x="99014" y="0"/>
                    <a:pt x="122116" y="13520"/>
                    <a:pt x="134387" y="35362"/>
                  </a:cubicBezTo>
                  <a:close/>
                </a:path>
              </a:pathLst>
            </a:custGeom>
            <a:solidFill>
              <a:srgbClr val="67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g35d0bfb3327_0_399"/>
            <p:cNvSpPr txBox="1"/>
            <p:nvPr/>
          </p:nvSpPr>
          <p:spPr>
            <a:xfrm>
              <a:off x="37766" y="80824"/>
              <a:ext cx="166200" cy="11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3" name="Google Shape;583;g35d0bfb3327_0_399"/>
          <p:cNvGrpSpPr/>
          <p:nvPr/>
        </p:nvGrpSpPr>
        <p:grpSpPr>
          <a:xfrm rot="5400000">
            <a:off x="7139566" y="3716268"/>
            <a:ext cx="265089" cy="227954"/>
            <a:chOff x="37766" y="72195"/>
            <a:chExt cx="166200" cy="142918"/>
          </a:xfrm>
        </p:grpSpPr>
        <p:sp>
          <p:nvSpPr>
            <p:cNvPr id="584" name="Google Shape;584;g35d0bfb3327_0_399"/>
            <p:cNvSpPr/>
            <p:nvPr/>
          </p:nvSpPr>
          <p:spPr>
            <a:xfrm>
              <a:off x="46890" y="72195"/>
              <a:ext cx="147923" cy="142918"/>
            </a:xfrm>
            <a:custGeom>
              <a:rect b="b" l="l" r="r" t="t"/>
              <a:pathLst>
                <a:path extrusionOk="0" h="142918" w="147923">
                  <a:moveTo>
                    <a:pt x="134387" y="35362"/>
                  </a:moveTo>
                  <a:lnTo>
                    <a:pt x="135620" y="37556"/>
                  </a:lnTo>
                  <a:cubicBezTo>
                    <a:pt x="147923" y="59455"/>
                    <a:pt x="147687" y="86237"/>
                    <a:pt x="135000" y="107916"/>
                  </a:cubicBezTo>
                  <a:cubicBezTo>
                    <a:pt x="122313" y="129595"/>
                    <a:pt x="99080" y="142918"/>
                    <a:pt x="73961" y="142918"/>
                  </a:cubicBezTo>
                  <a:lnTo>
                    <a:pt x="73961" y="142918"/>
                  </a:lnTo>
                  <a:cubicBezTo>
                    <a:pt x="48843" y="142918"/>
                    <a:pt x="25609" y="129595"/>
                    <a:pt x="12922" y="107916"/>
                  </a:cubicBezTo>
                  <a:cubicBezTo>
                    <a:pt x="236" y="86237"/>
                    <a:pt x="0" y="59455"/>
                    <a:pt x="12303" y="37556"/>
                  </a:cubicBezTo>
                  <a:lnTo>
                    <a:pt x="13536" y="35362"/>
                  </a:lnTo>
                  <a:cubicBezTo>
                    <a:pt x="25806" y="13520"/>
                    <a:pt x="48909" y="0"/>
                    <a:pt x="73961" y="0"/>
                  </a:cubicBezTo>
                  <a:cubicBezTo>
                    <a:pt x="99014" y="0"/>
                    <a:pt x="122116" y="13520"/>
                    <a:pt x="134387" y="35362"/>
                  </a:cubicBezTo>
                  <a:close/>
                </a:path>
              </a:pathLst>
            </a:custGeom>
            <a:solidFill>
              <a:srgbClr val="5CD9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g35d0bfb3327_0_399"/>
            <p:cNvSpPr txBox="1"/>
            <p:nvPr/>
          </p:nvSpPr>
          <p:spPr>
            <a:xfrm>
              <a:off x="37766" y="80824"/>
              <a:ext cx="166200" cy="11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86" name="Google Shape;586;g35d0bfb3327_0_399"/>
          <p:cNvCxnSpPr/>
          <p:nvPr/>
        </p:nvCxnSpPr>
        <p:spPr>
          <a:xfrm>
            <a:off x="1293341" y="2602071"/>
            <a:ext cx="16137000" cy="0"/>
          </a:xfrm>
          <a:prstGeom prst="straightConnector1">
            <a:avLst/>
          </a:prstGeom>
          <a:noFill/>
          <a:ln cap="rnd" cmpd="sng" w="76200">
            <a:solidFill>
              <a:srgbClr val="D9D9D9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587" name="Google Shape;587;g35d0bfb3327_0_399"/>
          <p:cNvSpPr txBox="1"/>
          <p:nvPr/>
        </p:nvSpPr>
        <p:spPr>
          <a:xfrm>
            <a:off x="1028700" y="708979"/>
            <a:ext cx="162306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VENTAJAS DE LOS SISTEMAS OPERATIVOS </a:t>
            </a:r>
            <a:r>
              <a:rPr b="0" i="0" lang="en-US" sz="5000" u="none" cap="none" strike="noStrike">
                <a:solidFill>
                  <a:srgbClr val="67D3CD"/>
                </a:solidFill>
                <a:latin typeface="Arial"/>
                <a:ea typeface="Arial"/>
                <a:cs typeface="Arial"/>
                <a:sym typeface="Arial"/>
              </a:rPr>
              <a:t>PARA LA NUBE</a:t>
            </a:r>
            <a:endParaRPr/>
          </a:p>
        </p:txBody>
      </p:sp>
      <p:sp>
        <p:nvSpPr>
          <p:cNvPr id="588" name="Google Shape;588;g35d0bfb3327_0_399"/>
          <p:cNvSpPr txBox="1"/>
          <p:nvPr/>
        </p:nvSpPr>
        <p:spPr>
          <a:xfrm>
            <a:off x="1475716" y="4003928"/>
            <a:ext cx="5482500" cy="56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A0A33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Uso mínimo de recursos: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 Estos sistemas operativos ligeros eliminan servicios y componentes innecesarios, lo que reduce el consumo de CPU y memoria, optimizando el rendimiento en entornos virtualizados.</a:t>
            </a:r>
            <a:endParaRPr/>
          </a:p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A0A33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Reducción de latencia: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 Están diseñados para utilizar sistemas de archivos en memoria y optimizar la entrada/salida (I/O), lo que es crucial para aplicaciones en tiempo real y de baja latencia.</a:t>
            </a:r>
            <a:endParaRPr/>
          </a:p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A0A33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Escalabilidad rápida: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 Su estructura ligera permite que las aplicaciones escalen rápidamente en respuesta a la demanda en la nube.</a:t>
            </a:r>
            <a:endParaRPr/>
          </a:p>
        </p:txBody>
      </p:sp>
      <p:sp>
        <p:nvSpPr>
          <p:cNvPr id="589" name="Google Shape;589;g35d0bfb3327_0_399"/>
          <p:cNvSpPr txBox="1"/>
          <p:nvPr/>
        </p:nvSpPr>
        <p:spPr>
          <a:xfrm>
            <a:off x="12445641" y="3918133"/>
            <a:ext cx="4359000" cy="6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Facilidad de migración entre nubes: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Estos sistemas operativos son altamente portables, lo que permite que las aplicaciones se ejecuten en múltiples plataformas en la nube con mínimas modificaciones.</a:t>
            </a:r>
            <a:endParaRPr/>
          </a:p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Compatibilidad con contenedores y VMs: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Su diseño ligero los hace ideales para contenedores y máquinas virtuales, facilitando el despliegue en diversos entornos de nube, ya sea pública o privada.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0" name="Google Shape;590;g35d0bfb3327_0_399"/>
          <p:cNvSpPr txBox="1"/>
          <p:nvPr/>
        </p:nvSpPr>
        <p:spPr>
          <a:xfrm>
            <a:off x="7677563" y="3879883"/>
            <a:ext cx="4026900" cy="6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A0A33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Menor superficie de ataque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: Al reducir el sistema operativo solo a los componentes esenciales, se elimina la mayoría de las vulnerabilidades asociadas con los sistemas operativos tradicionales.</a:t>
            </a:r>
            <a:endParaRPr/>
          </a:p>
          <a:p>
            <a:pPr indent="-205106" lvl="1" marL="41021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A0A33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Control total sobre el entorno</a:t>
            </a:r>
            <a:r>
              <a:rPr b="0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: Los desarrolladores pueden construir aplicaciones con componentes específicos, eliminando funciones innecesarias que podrían representar riesgos de seguridad.</a:t>
            </a:r>
            <a:endParaRPr/>
          </a:p>
        </p:txBody>
      </p:sp>
      <p:sp>
        <p:nvSpPr>
          <p:cNvPr id="591" name="Google Shape;591;g35d0bfb3327_0_399"/>
          <p:cNvSpPr txBox="1"/>
          <p:nvPr/>
        </p:nvSpPr>
        <p:spPr>
          <a:xfrm>
            <a:off x="2330512" y="3520976"/>
            <a:ext cx="3860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EFICIENCIA</a:t>
            </a:r>
            <a:endParaRPr/>
          </a:p>
        </p:txBody>
      </p:sp>
      <p:sp>
        <p:nvSpPr>
          <p:cNvPr id="592" name="Google Shape;592;g35d0bfb3327_0_399"/>
          <p:cNvSpPr txBox="1"/>
          <p:nvPr/>
        </p:nvSpPr>
        <p:spPr>
          <a:xfrm>
            <a:off x="12385714" y="3478078"/>
            <a:ext cx="341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PORTABILIDAD</a:t>
            </a:r>
            <a:endParaRPr/>
          </a:p>
        </p:txBody>
      </p:sp>
      <p:sp>
        <p:nvSpPr>
          <p:cNvPr id="593" name="Google Shape;593;g35d0bfb3327_0_399"/>
          <p:cNvSpPr txBox="1"/>
          <p:nvPr/>
        </p:nvSpPr>
        <p:spPr>
          <a:xfrm>
            <a:off x="7677563" y="3339513"/>
            <a:ext cx="3306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1A0A33"/>
                </a:solidFill>
                <a:latin typeface="Montserrat"/>
                <a:ea typeface="Montserrat"/>
                <a:cs typeface="Montserrat"/>
                <a:sym typeface="Montserrat"/>
              </a:rPr>
              <a:t>SEGURIDAD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g35d0bfb3327_0_431"/>
          <p:cNvGrpSpPr/>
          <p:nvPr/>
        </p:nvGrpSpPr>
        <p:grpSpPr>
          <a:xfrm>
            <a:off x="11867401" y="4575402"/>
            <a:ext cx="3909536" cy="4765419"/>
            <a:chOff x="0" y="-19050"/>
            <a:chExt cx="1090800" cy="1329600"/>
          </a:xfrm>
        </p:grpSpPr>
        <p:sp>
          <p:nvSpPr>
            <p:cNvPr id="599" name="Google Shape;599;g35d0bfb3327_0_431"/>
            <p:cNvSpPr/>
            <p:nvPr/>
          </p:nvSpPr>
          <p:spPr>
            <a:xfrm>
              <a:off x="0" y="0"/>
              <a:ext cx="1090728" cy="1310443"/>
            </a:xfrm>
            <a:custGeom>
              <a:rect b="b" l="l" r="r" t="t"/>
              <a:pathLst>
                <a:path extrusionOk="0" h="1310443" w="1090728">
                  <a:moveTo>
                    <a:pt x="99019" y="0"/>
                  </a:moveTo>
                  <a:lnTo>
                    <a:pt x="991708" y="0"/>
                  </a:lnTo>
                  <a:cubicBezTo>
                    <a:pt x="1017970" y="0"/>
                    <a:pt x="1043156" y="10432"/>
                    <a:pt x="1061726" y="29002"/>
                  </a:cubicBezTo>
                  <a:cubicBezTo>
                    <a:pt x="1080295" y="47572"/>
                    <a:pt x="1090728" y="72758"/>
                    <a:pt x="1090728" y="99019"/>
                  </a:cubicBezTo>
                  <a:lnTo>
                    <a:pt x="1090728" y="1211424"/>
                  </a:lnTo>
                  <a:cubicBezTo>
                    <a:pt x="1090728" y="1237685"/>
                    <a:pt x="1080295" y="1262871"/>
                    <a:pt x="1061726" y="1281441"/>
                  </a:cubicBezTo>
                  <a:cubicBezTo>
                    <a:pt x="1043156" y="1300011"/>
                    <a:pt x="1017970" y="1310443"/>
                    <a:pt x="991708" y="1310443"/>
                  </a:cubicBezTo>
                  <a:lnTo>
                    <a:pt x="99019" y="1310443"/>
                  </a:lnTo>
                  <a:cubicBezTo>
                    <a:pt x="72758" y="1310443"/>
                    <a:pt x="47572" y="1300011"/>
                    <a:pt x="29002" y="1281441"/>
                  </a:cubicBezTo>
                  <a:cubicBezTo>
                    <a:pt x="10432" y="1262871"/>
                    <a:pt x="0" y="1237685"/>
                    <a:pt x="0" y="1211424"/>
                  </a:cubicBezTo>
                  <a:lnTo>
                    <a:pt x="0" y="99019"/>
                  </a:lnTo>
                  <a:cubicBezTo>
                    <a:pt x="0" y="72758"/>
                    <a:pt x="10432" y="47572"/>
                    <a:pt x="29002" y="29002"/>
                  </a:cubicBezTo>
                  <a:cubicBezTo>
                    <a:pt x="47572" y="10432"/>
                    <a:pt x="72758" y="0"/>
                    <a:pt x="99019" y="0"/>
                  </a:cubicBezTo>
                  <a:close/>
                </a:path>
              </a:pathLst>
            </a:custGeom>
            <a:solidFill>
              <a:srgbClr val="37255B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g35d0bfb3327_0_431"/>
            <p:cNvSpPr txBox="1"/>
            <p:nvPr/>
          </p:nvSpPr>
          <p:spPr>
            <a:xfrm>
              <a:off x="0" y="-19050"/>
              <a:ext cx="1090800" cy="13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1" name="Google Shape;601;g35d0bfb3327_0_431"/>
          <p:cNvGrpSpPr/>
          <p:nvPr/>
        </p:nvGrpSpPr>
        <p:grpSpPr>
          <a:xfrm>
            <a:off x="1028700" y="5707458"/>
            <a:ext cx="1136538" cy="1136538"/>
            <a:chOff x="0" y="0"/>
            <a:chExt cx="1515384" cy="1515384"/>
          </a:xfrm>
        </p:grpSpPr>
        <p:grpSp>
          <p:nvGrpSpPr>
            <p:cNvPr id="602" name="Google Shape;602;g35d0bfb3327_0_431"/>
            <p:cNvGrpSpPr/>
            <p:nvPr/>
          </p:nvGrpSpPr>
          <p:grpSpPr>
            <a:xfrm>
              <a:off x="0" y="0"/>
              <a:ext cx="1515384" cy="1515384"/>
              <a:chOff x="0" y="0"/>
              <a:chExt cx="812800" cy="812800"/>
            </a:xfrm>
          </p:grpSpPr>
          <p:sp>
            <p:nvSpPr>
              <p:cNvPr id="603" name="Google Shape;603;g35d0bfb3327_0_4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CFD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g35d0bfb3327_0_431"/>
              <p:cNvSpPr txBox="1"/>
              <p:nvPr/>
            </p:nvSpPr>
            <p:spPr>
              <a:xfrm>
                <a:off x="76200" y="57150"/>
                <a:ext cx="660300" cy="6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78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05" name="Google Shape;605;g35d0bfb3327_0_431"/>
            <p:cNvSpPr/>
            <p:nvPr/>
          </p:nvSpPr>
          <p:spPr>
            <a:xfrm>
              <a:off x="314244" y="274227"/>
              <a:ext cx="886871" cy="891735"/>
            </a:xfrm>
            <a:custGeom>
              <a:rect b="b" l="l" r="r" t="t"/>
              <a:pathLst>
                <a:path extrusionOk="0" h="891735" w="886871">
                  <a:moveTo>
                    <a:pt x="0" y="0"/>
                  </a:moveTo>
                  <a:lnTo>
                    <a:pt x="886871" y="0"/>
                  </a:lnTo>
                  <a:lnTo>
                    <a:pt x="886871" y="891735"/>
                  </a:lnTo>
                  <a:lnTo>
                    <a:pt x="0" y="89173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606" name="Google Shape;606;g35d0bfb3327_0_431"/>
          <p:cNvGrpSpPr/>
          <p:nvPr/>
        </p:nvGrpSpPr>
        <p:grpSpPr>
          <a:xfrm>
            <a:off x="1028700" y="3151489"/>
            <a:ext cx="1136538" cy="1136538"/>
            <a:chOff x="0" y="0"/>
            <a:chExt cx="1515384" cy="1515384"/>
          </a:xfrm>
        </p:grpSpPr>
        <p:grpSp>
          <p:nvGrpSpPr>
            <p:cNvPr id="607" name="Google Shape;607;g35d0bfb3327_0_431"/>
            <p:cNvGrpSpPr/>
            <p:nvPr/>
          </p:nvGrpSpPr>
          <p:grpSpPr>
            <a:xfrm>
              <a:off x="0" y="0"/>
              <a:ext cx="1515384" cy="1515384"/>
              <a:chOff x="0" y="0"/>
              <a:chExt cx="812800" cy="812800"/>
            </a:xfrm>
          </p:grpSpPr>
          <p:sp>
            <p:nvSpPr>
              <p:cNvPr id="608" name="Google Shape;608;g35d0bfb3327_0_4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D9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g35d0bfb3327_0_431"/>
              <p:cNvSpPr txBox="1"/>
              <p:nvPr/>
            </p:nvSpPr>
            <p:spPr>
              <a:xfrm>
                <a:off x="76200" y="57150"/>
                <a:ext cx="660300" cy="6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78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0" name="Google Shape;610;g35d0bfb3327_0_431"/>
            <p:cNvSpPr/>
            <p:nvPr/>
          </p:nvSpPr>
          <p:spPr>
            <a:xfrm>
              <a:off x="314244" y="315050"/>
              <a:ext cx="886871" cy="885259"/>
            </a:xfrm>
            <a:custGeom>
              <a:rect b="b" l="l" r="r" t="t"/>
              <a:pathLst>
                <a:path extrusionOk="0" h="885259" w="886871">
                  <a:moveTo>
                    <a:pt x="0" y="0"/>
                  </a:moveTo>
                  <a:lnTo>
                    <a:pt x="886871" y="0"/>
                  </a:lnTo>
                  <a:lnTo>
                    <a:pt x="886871" y="885259"/>
                  </a:lnTo>
                  <a:lnTo>
                    <a:pt x="0" y="88525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grpSp>
        <p:nvGrpSpPr>
          <p:cNvPr id="611" name="Google Shape;611;g35d0bfb3327_0_431"/>
          <p:cNvGrpSpPr/>
          <p:nvPr/>
        </p:nvGrpSpPr>
        <p:grpSpPr>
          <a:xfrm>
            <a:off x="9881794" y="1239654"/>
            <a:ext cx="1136538" cy="1136538"/>
            <a:chOff x="0" y="0"/>
            <a:chExt cx="1515384" cy="1515384"/>
          </a:xfrm>
        </p:grpSpPr>
        <p:grpSp>
          <p:nvGrpSpPr>
            <p:cNvPr id="612" name="Google Shape;612;g35d0bfb3327_0_431"/>
            <p:cNvGrpSpPr/>
            <p:nvPr/>
          </p:nvGrpSpPr>
          <p:grpSpPr>
            <a:xfrm>
              <a:off x="0" y="0"/>
              <a:ext cx="1515384" cy="1515384"/>
              <a:chOff x="0" y="0"/>
              <a:chExt cx="812800" cy="812800"/>
            </a:xfrm>
          </p:grpSpPr>
          <p:sp>
            <p:nvSpPr>
              <p:cNvPr id="613" name="Google Shape;613;g35d0bfb3327_0_4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7568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g35d0bfb3327_0_431"/>
              <p:cNvSpPr txBox="1"/>
              <p:nvPr/>
            </p:nvSpPr>
            <p:spPr>
              <a:xfrm>
                <a:off x="76200" y="57150"/>
                <a:ext cx="660300" cy="6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78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5" name="Google Shape;615;g35d0bfb3327_0_431"/>
            <p:cNvSpPr/>
            <p:nvPr/>
          </p:nvSpPr>
          <p:spPr>
            <a:xfrm>
              <a:off x="314244" y="406156"/>
              <a:ext cx="886871" cy="703047"/>
            </a:xfrm>
            <a:custGeom>
              <a:rect b="b" l="l" r="r" t="t"/>
              <a:pathLst>
                <a:path extrusionOk="0" h="703047" w="886871">
                  <a:moveTo>
                    <a:pt x="0" y="0"/>
                  </a:moveTo>
                  <a:lnTo>
                    <a:pt x="886871" y="0"/>
                  </a:lnTo>
                  <a:lnTo>
                    <a:pt x="886871" y="703047"/>
                  </a:lnTo>
                  <a:lnTo>
                    <a:pt x="0" y="7030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616" name="Google Shape;616;g35d0bfb3327_0_431"/>
          <p:cNvSpPr txBox="1"/>
          <p:nvPr/>
        </p:nvSpPr>
        <p:spPr>
          <a:xfrm>
            <a:off x="1028700" y="917703"/>
            <a:ext cx="75090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DESAFÍOS DE </a:t>
            </a:r>
            <a:r>
              <a:rPr b="0" i="0" lang="en-US" sz="3700" u="none" cap="none" strike="noStrike">
                <a:solidFill>
                  <a:srgbClr val="50EEC4"/>
                </a:solidFill>
                <a:latin typeface="Arial"/>
                <a:ea typeface="Arial"/>
                <a:cs typeface="Arial"/>
                <a:sym typeface="Arial"/>
              </a:rPr>
              <a:t>SEGURIDAD </a:t>
            </a:r>
            <a:r>
              <a:rPr b="0" i="0" lang="en-US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 LOS SISTEMAS EN LA NUBE</a:t>
            </a:r>
            <a:endParaRPr/>
          </a:p>
        </p:txBody>
      </p:sp>
      <p:sp>
        <p:nvSpPr>
          <p:cNvPr id="617" name="Google Shape;617;g35d0bfb3327_0_431"/>
          <p:cNvSpPr txBox="1"/>
          <p:nvPr/>
        </p:nvSpPr>
        <p:spPr>
          <a:xfrm>
            <a:off x="1028700" y="2176764"/>
            <a:ext cx="7509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Principales Amenazas</a:t>
            </a:r>
            <a:endParaRPr/>
          </a:p>
        </p:txBody>
      </p:sp>
      <p:sp>
        <p:nvSpPr>
          <p:cNvPr id="618" name="Google Shape;618;g35d0bfb3327_0_431"/>
          <p:cNvSpPr txBox="1"/>
          <p:nvPr/>
        </p:nvSpPr>
        <p:spPr>
          <a:xfrm>
            <a:off x="2479862" y="3532675"/>
            <a:ext cx="64293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accesos no autorizados son una grave amenaza para la confidencialidad de los datos en la nube, ya que los atacantes pueden acceder a cuentas de usuario o sistemas mediante credenciales robadas o vulnerabilidades de seguridad. </a:t>
            </a: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Ejemplo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Phishing o ataques de ingeniería social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buscan obtener contraseñas de usuarios.</a:t>
            </a:r>
            <a:endParaRPr/>
          </a:p>
        </p:txBody>
      </p:sp>
      <p:sp>
        <p:nvSpPr>
          <p:cNvPr id="619" name="Google Shape;619;g35d0bfb3327_0_431"/>
          <p:cNvSpPr txBox="1"/>
          <p:nvPr/>
        </p:nvSpPr>
        <p:spPr>
          <a:xfrm>
            <a:off x="2479862" y="3233983"/>
            <a:ext cx="6057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ACCESOS NO AUTORIZADOS</a:t>
            </a:r>
            <a:endParaRPr/>
          </a:p>
        </p:txBody>
      </p:sp>
      <p:sp>
        <p:nvSpPr>
          <p:cNvPr id="620" name="Google Shape;620;g35d0bfb3327_0_431"/>
          <p:cNvSpPr txBox="1"/>
          <p:nvPr/>
        </p:nvSpPr>
        <p:spPr>
          <a:xfrm>
            <a:off x="2479862" y="5707288"/>
            <a:ext cx="6057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AMENAZAS INTERNAS</a:t>
            </a:r>
            <a:endParaRPr/>
          </a:p>
        </p:txBody>
      </p:sp>
      <p:sp>
        <p:nvSpPr>
          <p:cNvPr id="621" name="Google Shape;621;g35d0bfb3327_0_431"/>
          <p:cNvSpPr txBox="1"/>
          <p:nvPr/>
        </p:nvSpPr>
        <p:spPr>
          <a:xfrm>
            <a:off x="12266293" y="5841208"/>
            <a:ext cx="3111600" cy="26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desafíos de seguridad en los sistemas en la nube son diversos y complejos, abarcando amenazas externas e internas, así como la necesidad de cumplir con regulaciones de privacidad.</a:t>
            </a:r>
            <a:endParaRPr/>
          </a:p>
        </p:txBody>
      </p:sp>
      <p:sp>
        <p:nvSpPr>
          <p:cNvPr id="622" name="Google Shape;622;g35d0bfb3327_0_431"/>
          <p:cNvSpPr txBox="1"/>
          <p:nvPr/>
        </p:nvSpPr>
        <p:spPr>
          <a:xfrm>
            <a:off x="12266139" y="5210341"/>
            <a:ext cx="311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¿Sabías qué?</a:t>
            </a:r>
            <a:endParaRPr/>
          </a:p>
        </p:txBody>
      </p:sp>
      <p:sp>
        <p:nvSpPr>
          <p:cNvPr id="623" name="Google Shape;623;g35d0bfb3327_0_431"/>
          <p:cNvSpPr txBox="1"/>
          <p:nvPr/>
        </p:nvSpPr>
        <p:spPr>
          <a:xfrm>
            <a:off x="2479862" y="6154813"/>
            <a:ext cx="64293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Las amenazas internas surgen de empleados o administradores que pueden actuar con intenciones maliciosas o 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comprometer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seguridad por descuido o falta de capacitación. Por ejemplo, un empleado puede exponer accidentalmente datos sensibles al configurarlos incorrectamente en un servicio en la nube.</a:t>
            </a:r>
            <a:endParaRPr/>
          </a:p>
        </p:txBody>
      </p:sp>
      <p:sp>
        <p:nvSpPr>
          <p:cNvPr id="624" name="Google Shape;624;g35d0bfb3327_0_431"/>
          <p:cNvSpPr txBox="1"/>
          <p:nvPr/>
        </p:nvSpPr>
        <p:spPr>
          <a:xfrm>
            <a:off x="11332956" y="1140837"/>
            <a:ext cx="6057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ATAQUES DE DENEGACIÓN DE SERVICIO (DDOS)</a:t>
            </a:r>
            <a:endParaRPr/>
          </a:p>
        </p:txBody>
      </p:sp>
      <p:sp>
        <p:nvSpPr>
          <p:cNvPr id="625" name="Google Shape;625;g35d0bfb3327_0_431"/>
          <p:cNvSpPr txBox="1"/>
          <p:nvPr/>
        </p:nvSpPr>
        <p:spPr>
          <a:xfrm>
            <a:off x="11332956" y="1788864"/>
            <a:ext cx="6429300" cy="23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ataques DDoS tienen como objetivo saturar los recursos de un servicio en la nube, lo que puede resultar en la interrupción total de los servicios y afectar tanto la 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disponibilidad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como la confianza del cliente. Un ejemplo es un ataque DDoS que inunda un servidor web con tráfico falso, volviendo el servicio inalcanzable para los usuarios legítimos.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5d0bfb3327_0_462"/>
          <p:cNvSpPr txBox="1"/>
          <p:nvPr/>
        </p:nvSpPr>
        <p:spPr>
          <a:xfrm>
            <a:off x="1028700" y="1089979"/>
            <a:ext cx="81153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MECANISMOS DE SEGURIDAD</a:t>
            </a:r>
            <a:endParaRPr/>
          </a:p>
        </p:txBody>
      </p:sp>
      <p:sp>
        <p:nvSpPr>
          <p:cNvPr id="631" name="Google Shape;631;g35d0bfb3327_0_462"/>
          <p:cNvSpPr txBox="1"/>
          <p:nvPr/>
        </p:nvSpPr>
        <p:spPr>
          <a:xfrm>
            <a:off x="1028700" y="3259801"/>
            <a:ext cx="77211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Implementar cifrado en tránsito y en almacenamiento protege la i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nformación sensible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asegurando que, incluso si los datos son interceptados, no sean legibles sin la clave de cifrado.</a:t>
            </a:r>
            <a:endParaRPr/>
          </a:p>
        </p:txBody>
      </p:sp>
      <p:sp>
        <p:nvSpPr>
          <p:cNvPr id="632" name="Google Shape;632;g35d0bfb3327_0_462"/>
          <p:cNvSpPr txBox="1"/>
          <p:nvPr/>
        </p:nvSpPr>
        <p:spPr>
          <a:xfrm>
            <a:off x="1028700" y="2883099"/>
            <a:ext cx="7721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CIFRADO DE DATOS</a:t>
            </a:r>
            <a:endParaRPr/>
          </a:p>
        </p:txBody>
      </p:sp>
      <p:cxnSp>
        <p:nvCxnSpPr>
          <p:cNvPr id="633" name="Google Shape;633;g35d0bfb3327_0_462"/>
          <p:cNvCxnSpPr/>
          <p:nvPr/>
        </p:nvCxnSpPr>
        <p:spPr>
          <a:xfrm rot="10800000">
            <a:off x="1028591" y="4349311"/>
            <a:ext cx="7721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</p:cxnSp>
      <p:cxnSp>
        <p:nvCxnSpPr>
          <p:cNvPr id="634" name="Google Shape;634;g35d0bfb3327_0_462"/>
          <p:cNvCxnSpPr/>
          <p:nvPr/>
        </p:nvCxnSpPr>
        <p:spPr>
          <a:xfrm rot="10800000">
            <a:off x="1028591" y="6501522"/>
            <a:ext cx="7721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635" name="Google Shape;635;g35d0bfb3327_0_462"/>
          <p:cNvSpPr txBox="1"/>
          <p:nvPr/>
        </p:nvSpPr>
        <p:spPr>
          <a:xfrm>
            <a:off x="1028700" y="4624220"/>
            <a:ext cx="7721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FIREWALLS Y REDES SEGURAS</a:t>
            </a:r>
            <a:endParaRPr/>
          </a:p>
        </p:txBody>
      </p:sp>
      <p:sp>
        <p:nvSpPr>
          <p:cNvPr id="636" name="Google Shape;636;g35d0bfb3327_0_462"/>
          <p:cNvSpPr txBox="1"/>
          <p:nvPr/>
        </p:nvSpPr>
        <p:spPr>
          <a:xfrm>
            <a:off x="1028700" y="6986968"/>
            <a:ext cx="7721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1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7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MONITOREO Y DETECCIÓN DE AMENAZAS</a:t>
            </a:r>
            <a:endParaRPr/>
          </a:p>
        </p:txBody>
      </p:sp>
      <p:sp>
        <p:nvSpPr>
          <p:cNvPr id="637" name="Google Shape;637;g35d0bfb3327_0_462"/>
          <p:cNvSpPr txBox="1"/>
          <p:nvPr/>
        </p:nvSpPr>
        <p:spPr>
          <a:xfrm>
            <a:off x="1028700" y="5137225"/>
            <a:ext cx="77211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Configurar firewalls y otras medidas de seguridad de red para restringir el acceso únicamente a usuarios o sistemas autorizados. Esto proporciona una 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capa adicional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defensa contra accesos no autorizados y ataques externos.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8" name="Google Shape;638;g35d0bfb3327_0_462"/>
          <p:cNvSpPr txBox="1"/>
          <p:nvPr/>
        </p:nvSpPr>
        <p:spPr>
          <a:xfrm>
            <a:off x="1028700" y="7424102"/>
            <a:ext cx="77211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Emplear inteligencia artificial y machine learning para monitorear patrones de comportamiento en tiempo real y detectar </a:t>
            </a:r>
            <a:r>
              <a:rPr b="0" i="0" lang="en-US" sz="1700" u="none" cap="none" strike="noStrike">
                <a:solidFill>
                  <a:srgbClr val="67D3CD"/>
                </a:solidFill>
                <a:latin typeface="Montserrat"/>
                <a:ea typeface="Montserrat"/>
                <a:cs typeface="Montserrat"/>
                <a:sym typeface="Montserrat"/>
              </a:rPr>
              <a:t>actividades inusuales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podrían indicar un ataque o vulnerabilidad. Facilita respuestas rápidas a incidentes de seguridad y la identificación proactiva de amenazas antes de que causen daños.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5d0bfb3327_0_54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4" name="Google Shape;644;g35d0bfb3327_0_549"/>
          <p:cNvSpPr/>
          <p:nvPr/>
        </p:nvSpPr>
        <p:spPr>
          <a:xfrm rot="931907">
            <a:off x="-5937582" y="-3092614"/>
            <a:ext cx="8317626" cy="7243267"/>
          </a:xfrm>
          <a:custGeom>
            <a:rect b="b" l="l" r="r" t="t"/>
            <a:pathLst>
              <a:path extrusionOk="0" h="7250657" w="8326113">
                <a:moveTo>
                  <a:pt x="0" y="0"/>
                </a:moveTo>
                <a:lnTo>
                  <a:pt x="8326113" y="0"/>
                </a:lnTo>
                <a:lnTo>
                  <a:pt x="8326113" y="7250656"/>
                </a:lnTo>
                <a:lnTo>
                  <a:pt x="0" y="7250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5" name="Google Shape;645;g35d0bfb3327_0_549"/>
          <p:cNvSpPr/>
          <p:nvPr/>
        </p:nvSpPr>
        <p:spPr>
          <a:xfrm rot="931907">
            <a:off x="16285766" y="5630925"/>
            <a:ext cx="8317626" cy="7243267"/>
          </a:xfrm>
          <a:custGeom>
            <a:rect b="b" l="l" r="r" t="t"/>
            <a:pathLst>
              <a:path extrusionOk="0" h="7250657" w="8326113">
                <a:moveTo>
                  <a:pt x="0" y="0"/>
                </a:moveTo>
                <a:lnTo>
                  <a:pt x="8326113" y="0"/>
                </a:lnTo>
                <a:lnTo>
                  <a:pt x="8326113" y="7250656"/>
                </a:lnTo>
                <a:lnTo>
                  <a:pt x="0" y="7250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6" name="Google Shape;646;g35d0bfb3327_0_549"/>
          <p:cNvSpPr txBox="1"/>
          <p:nvPr/>
        </p:nvSpPr>
        <p:spPr>
          <a:xfrm>
            <a:off x="5207288" y="2774550"/>
            <a:ext cx="9274500" cy="47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1" lang="en-US" sz="9000">
                <a:solidFill>
                  <a:srgbClr val="FFFFFF"/>
                </a:solidFill>
              </a:rPr>
              <a:t>Actividad:</a:t>
            </a:r>
            <a:endParaRPr sz="90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>
                <a:solidFill>
                  <a:srgbClr val="FFFFFF"/>
                </a:solidFill>
              </a:rPr>
              <a:t>Kahoot Sistemas en la Nube</a:t>
            </a:r>
            <a:endParaRPr sz="9000">
              <a:solidFill>
                <a:srgbClr val="FFFFFF"/>
              </a:solidFill>
            </a:endParaRPr>
          </a:p>
        </p:txBody>
      </p:sp>
      <p:pic>
        <p:nvPicPr>
          <p:cNvPr id="647" name="Google Shape;647;g35d0bfb3327_0_5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82825" y="392430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g35d0bfb3327_0_549"/>
          <p:cNvSpPr/>
          <p:nvPr/>
        </p:nvSpPr>
        <p:spPr>
          <a:xfrm>
            <a:off x="19015645" y="-4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8" y="0"/>
                </a:lnTo>
                <a:lnTo>
                  <a:pt x="4626468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9" name="Google Shape;649;g35d0bfb3327_0_549"/>
          <p:cNvSpPr txBox="1"/>
          <p:nvPr/>
        </p:nvSpPr>
        <p:spPr>
          <a:xfrm>
            <a:off x="19709761" y="1108428"/>
            <a:ext cx="3238200" cy="29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14"/>
              <a:buFont typeface="Arial"/>
              <a:buNone/>
            </a:pPr>
            <a:r>
              <a:rPr b="0" i="0" lang="en-US" sz="2014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Parte de la Taxonomía de Bloom nos habla de la parte de crear (llevar a la realidad la teoría aprendida) trata de dar ejemplos de este estilo, si aplican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5d0bfb3327_0_559"/>
          <p:cNvSpPr/>
          <p:nvPr/>
        </p:nvSpPr>
        <p:spPr>
          <a:xfrm>
            <a:off x="-1489800" y="0"/>
            <a:ext cx="20496609" cy="10583703"/>
          </a:xfrm>
          <a:custGeom>
            <a:rect b="b" l="l" r="r" t="t"/>
            <a:pathLst>
              <a:path extrusionOk="0" h="10583703" w="20496609">
                <a:moveTo>
                  <a:pt x="0" y="0"/>
                </a:moveTo>
                <a:lnTo>
                  <a:pt x="20496609" y="0"/>
                </a:lnTo>
                <a:lnTo>
                  <a:pt x="20496609" y="10583703"/>
                </a:lnTo>
                <a:lnTo>
                  <a:pt x="0" y="105837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5" name="Google Shape;655;g35d0bfb3327_0_559"/>
          <p:cNvSpPr txBox="1"/>
          <p:nvPr/>
        </p:nvSpPr>
        <p:spPr>
          <a:xfrm>
            <a:off x="2293040" y="1190125"/>
            <a:ext cx="13701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CONCEPTOS CLAVE APRENDIDOS</a:t>
            </a:r>
            <a:endParaRPr b="0" i="0" sz="7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6" name="Google Shape;656;g35d0bfb3327_0_559"/>
          <p:cNvGrpSpPr/>
          <p:nvPr/>
        </p:nvGrpSpPr>
        <p:grpSpPr>
          <a:xfrm>
            <a:off x="5348650" y="3052877"/>
            <a:ext cx="8767890" cy="4860102"/>
            <a:chOff x="0" y="-19050"/>
            <a:chExt cx="1956900" cy="2395201"/>
          </a:xfrm>
        </p:grpSpPr>
        <p:sp>
          <p:nvSpPr>
            <p:cNvPr id="657" name="Google Shape;657;g35d0bfb3327_0_559"/>
            <p:cNvSpPr/>
            <p:nvPr/>
          </p:nvSpPr>
          <p:spPr>
            <a:xfrm>
              <a:off x="0" y="0"/>
              <a:ext cx="1956881" cy="2376151"/>
            </a:xfrm>
            <a:custGeom>
              <a:rect b="b" l="l" r="r" t="t"/>
              <a:pathLst>
                <a:path extrusionOk="0" h="2376151" w="1956881">
                  <a:moveTo>
                    <a:pt x="55192" y="0"/>
                  </a:moveTo>
                  <a:lnTo>
                    <a:pt x="1901689" y="0"/>
                  </a:lnTo>
                  <a:cubicBezTo>
                    <a:pt x="1916327" y="0"/>
                    <a:pt x="1930365" y="5815"/>
                    <a:pt x="1940715" y="16165"/>
                  </a:cubicBezTo>
                  <a:cubicBezTo>
                    <a:pt x="1951066" y="26516"/>
                    <a:pt x="1956881" y="40554"/>
                    <a:pt x="1956881" y="55192"/>
                  </a:cubicBezTo>
                  <a:lnTo>
                    <a:pt x="1956881" y="2320959"/>
                  </a:lnTo>
                  <a:cubicBezTo>
                    <a:pt x="1956881" y="2351441"/>
                    <a:pt x="1932171" y="2376151"/>
                    <a:pt x="1901689" y="2376151"/>
                  </a:cubicBezTo>
                  <a:lnTo>
                    <a:pt x="55192" y="2376151"/>
                  </a:lnTo>
                  <a:cubicBezTo>
                    <a:pt x="40554" y="2376151"/>
                    <a:pt x="26516" y="2370336"/>
                    <a:pt x="16165" y="2359986"/>
                  </a:cubicBezTo>
                  <a:cubicBezTo>
                    <a:pt x="5815" y="2349635"/>
                    <a:pt x="0" y="2335597"/>
                    <a:pt x="0" y="2320959"/>
                  </a:cubicBezTo>
                  <a:lnTo>
                    <a:pt x="0" y="55192"/>
                  </a:lnTo>
                  <a:cubicBezTo>
                    <a:pt x="0" y="40554"/>
                    <a:pt x="5815" y="26516"/>
                    <a:pt x="16165" y="16165"/>
                  </a:cubicBezTo>
                  <a:cubicBezTo>
                    <a:pt x="26516" y="5815"/>
                    <a:pt x="40554" y="0"/>
                    <a:pt x="55192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g35d0bfb3327_0_559"/>
            <p:cNvSpPr txBox="1"/>
            <p:nvPr/>
          </p:nvSpPr>
          <p:spPr>
            <a:xfrm>
              <a:off x="0" y="-19050"/>
              <a:ext cx="1956900" cy="23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9" name="Google Shape;659;g35d0bfb3327_0_559"/>
          <p:cNvSpPr txBox="1"/>
          <p:nvPr/>
        </p:nvSpPr>
        <p:spPr>
          <a:xfrm>
            <a:off x="6066000" y="3721800"/>
            <a:ext cx="73332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Sistemas Distribuidos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Ventajas y Desventajas de Sistemas en la Nube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MirageOS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OSv</a:t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35d0bfb3327_0_568"/>
          <p:cNvSpPr/>
          <p:nvPr/>
        </p:nvSpPr>
        <p:spPr>
          <a:xfrm>
            <a:off x="-1489800" y="0"/>
            <a:ext cx="20496609" cy="10583703"/>
          </a:xfrm>
          <a:custGeom>
            <a:rect b="b" l="l" r="r" t="t"/>
            <a:pathLst>
              <a:path extrusionOk="0" h="10583703" w="20496609">
                <a:moveTo>
                  <a:pt x="0" y="0"/>
                </a:moveTo>
                <a:lnTo>
                  <a:pt x="20496609" y="0"/>
                </a:lnTo>
                <a:lnTo>
                  <a:pt x="20496609" y="10583703"/>
                </a:lnTo>
                <a:lnTo>
                  <a:pt x="0" y="105837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65" name="Google Shape;665;g35d0bfb3327_0_568"/>
          <p:cNvSpPr txBox="1"/>
          <p:nvPr/>
        </p:nvSpPr>
        <p:spPr>
          <a:xfrm>
            <a:off x="2293015" y="1095575"/>
            <a:ext cx="137019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Arial"/>
              <a:buNone/>
            </a:pPr>
            <a:r>
              <a:rPr b="0" i="0" lang="en-US" sz="4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VALOR DE LA SEMANA</a:t>
            </a:r>
            <a:endParaRPr b="0" i="0" sz="4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6" name="Google Shape;666;g35d0bfb3327_0_568"/>
          <p:cNvGrpSpPr/>
          <p:nvPr/>
        </p:nvGrpSpPr>
        <p:grpSpPr>
          <a:xfrm>
            <a:off x="2293074" y="3299175"/>
            <a:ext cx="13701822" cy="4860102"/>
            <a:chOff x="0" y="-19050"/>
            <a:chExt cx="1956900" cy="2395201"/>
          </a:xfrm>
        </p:grpSpPr>
        <p:sp>
          <p:nvSpPr>
            <p:cNvPr id="667" name="Google Shape;667;g35d0bfb3327_0_568"/>
            <p:cNvSpPr/>
            <p:nvPr/>
          </p:nvSpPr>
          <p:spPr>
            <a:xfrm>
              <a:off x="0" y="0"/>
              <a:ext cx="1956881" cy="2376151"/>
            </a:xfrm>
            <a:custGeom>
              <a:rect b="b" l="l" r="r" t="t"/>
              <a:pathLst>
                <a:path extrusionOk="0" h="2376151" w="1956881">
                  <a:moveTo>
                    <a:pt x="55192" y="0"/>
                  </a:moveTo>
                  <a:lnTo>
                    <a:pt x="1901689" y="0"/>
                  </a:lnTo>
                  <a:cubicBezTo>
                    <a:pt x="1916327" y="0"/>
                    <a:pt x="1930365" y="5815"/>
                    <a:pt x="1940715" y="16165"/>
                  </a:cubicBezTo>
                  <a:cubicBezTo>
                    <a:pt x="1951066" y="26516"/>
                    <a:pt x="1956881" y="40554"/>
                    <a:pt x="1956881" y="55192"/>
                  </a:cubicBezTo>
                  <a:lnTo>
                    <a:pt x="1956881" y="2320959"/>
                  </a:lnTo>
                  <a:cubicBezTo>
                    <a:pt x="1956881" y="2351441"/>
                    <a:pt x="1932171" y="2376151"/>
                    <a:pt x="1901689" y="2376151"/>
                  </a:cubicBezTo>
                  <a:lnTo>
                    <a:pt x="55192" y="2376151"/>
                  </a:lnTo>
                  <a:cubicBezTo>
                    <a:pt x="40554" y="2376151"/>
                    <a:pt x="26516" y="2370336"/>
                    <a:pt x="16165" y="2359986"/>
                  </a:cubicBezTo>
                  <a:cubicBezTo>
                    <a:pt x="5815" y="2349635"/>
                    <a:pt x="0" y="2335597"/>
                    <a:pt x="0" y="2320959"/>
                  </a:cubicBezTo>
                  <a:lnTo>
                    <a:pt x="0" y="55192"/>
                  </a:lnTo>
                  <a:cubicBezTo>
                    <a:pt x="0" y="40554"/>
                    <a:pt x="5815" y="26516"/>
                    <a:pt x="16165" y="16165"/>
                  </a:cubicBezTo>
                  <a:cubicBezTo>
                    <a:pt x="26516" y="5815"/>
                    <a:pt x="40554" y="0"/>
                    <a:pt x="55192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35d0bfb3327_0_568"/>
            <p:cNvSpPr txBox="1"/>
            <p:nvPr/>
          </p:nvSpPr>
          <p:spPr>
            <a:xfrm>
              <a:off x="0" y="-19050"/>
              <a:ext cx="1956900" cy="23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9" name="Google Shape;669;g35d0bfb3327_0_568"/>
          <p:cNvSpPr txBox="1"/>
          <p:nvPr/>
        </p:nvSpPr>
        <p:spPr>
          <a:xfrm>
            <a:off x="2786676" y="4405475"/>
            <a:ext cx="127146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</a:pPr>
            <a:r>
              <a:rPr b="1" lang="en-US" sz="3200">
                <a:solidFill>
                  <a:schemeClr val="lt1"/>
                </a:solidFill>
              </a:rPr>
              <a:t>Trabajo en equipo: </a:t>
            </a:r>
            <a:r>
              <a:rPr lang="en-US" sz="3200">
                <a:solidFill>
                  <a:schemeClr val="lt1"/>
                </a:solidFill>
              </a:rPr>
              <a:t>Cuando se trata de sistemas distribuidos, hablamos de que se logra </a:t>
            </a:r>
            <a:r>
              <a:rPr lang="en-US" sz="3200">
                <a:solidFill>
                  <a:schemeClr val="lt1"/>
                </a:solidFill>
              </a:rPr>
              <a:t>más</a:t>
            </a:r>
            <a:r>
              <a:rPr lang="en-US" sz="3200">
                <a:solidFill>
                  <a:schemeClr val="lt1"/>
                </a:solidFill>
              </a:rPr>
              <a:t> teniendo muchos equipos trabajando juntos, esto aplica para todo, no solo la </a:t>
            </a:r>
            <a:r>
              <a:rPr lang="en-US" sz="3200">
                <a:solidFill>
                  <a:schemeClr val="lt1"/>
                </a:solidFill>
              </a:rPr>
              <a:t>programación</a:t>
            </a:r>
            <a:r>
              <a:rPr lang="en-US" sz="3200">
                <a:solidFill>
                  <a:schemeClr val="lt1"/>
                </a:solidFill>
              </a:rPr>
              <a:t>, es importante saber adaptarse a un equipo y colaborar para lograr metas comunes, y a veces, individuales.</a:t>
            </a:r>
            <a:endParaRPr i="0" sz="32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g35d0bfb3327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58437" y="-2602448"/>
            <a:ext cx="20604868" cy="128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35d0bfb3327_0_21"/>
          <p:cNvSpPr txBox="1"/>
          <p:nvPr/>
        </p:nvSpPr>
        <p:spPr>
          <a:xfrm>
            <a:off x="5261825" y="2920050"/>
            <a:ext cx="122310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Sistemas Distribuidos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Arquitectura de sistemas distribuidos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Virtualización y Gestión de Recursos en Sistemas en la Nube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Soporte del sistema operativo para multi-tenencia y elasticidad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Sistemas operativos específicos de la nube (OSv, MirageOS)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Calibri"/>
              <a:buAutoNum type="arabicPeriod"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Desafíos y soluciones de seguridad en la nube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oogle Shape;109;g35d0bfb3327_0_21"/>
          <p:cNvGrpSpPr/>
          <p:nvPr/>
        </p:nvGrpSpPr>
        <p:grpSpPr>
          <a:xfrm>
            <a:off x="5261819" y="1886650"/>
            <a:ext cx="7764346" cy="662377"/>
            <a:chOff x="5261919" y="2543550"/>
            <a:chExt cx="7764346" cy="662377"/>
          </a:xfrm>
        </p:grpSpPr>
        <p:grpSp>
          <p:nvGrpSpPr>
            <p:cNvPr id="110" name="Google Shape;110;g35d0bfb3327_0_21"/>
            <p:cNvGrpSpPr/>
            <p:nvPr/>
          </p:nvGrpSpPr>
          <p:grpSpPr>
            <a:xfrm>
              <a:off x="5261919" y="2543553"/>
              <a:ext cx="7764346" cy="662374"/>
              <a:chOff x="0" y="-28575"/>
              <a:chExt cx="5099400" cy="435000"/>
            </a:xfrm>
          </p:grpSpPr>
          <p:sp>
            <p:nvSpPr>
              <p:cNvPr id="111" name="Google Shape;111;g35d0bfb3327_0_21"/>
              <p:cNvSpPr/>
              <p:nvPr/>
            </p:nvSpPr>
            <p:spPr>
              <a:xfrm>
                <a:off x="0" y="0"/>
                <a:ext cx="5099278" cy="406400"/>
              </a:xfrm>
              <a:custGeom>
                <a:rect b="b" l="l" r="r" t="t"/>
                <a:pathLst>
                  <a:path extrusionOk="0" h="406400" w="5099278">
                    <a:moveTo>
                      <a:pt x="4896078" y="0"/>
                    </a:moveTo>
                    <a:cubicBezTo>
                      <a:pt x="5008302" y="0"/>
                      <a:pt x="5099278" y="90976"/>
                      <a:pt x="5099278" y="203200"/>
                    </a:cubicBezTo>
                    <a:cubicBezTo>
                      <a:pt x="5099278" y="315424"/>
                      <a:pt x="5008302" y="406400"/>
                      <a:pt x="4896078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67D3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g35d0bfb3327_0_21"/>
              <p:cNvSpPr txBox="1"/>
              <p:nvPr/>
            </p:nvSpPr>
            <p:spPr>
              <a:xfrm>
                <a:off x="0" y="-28575"/>
                <a:ext cx="5099400" cy="43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9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25"/>
                  <a:buFont typeface="Arial"/>
                  <a:buNone/>
                </a:pPr>
                <a:r>
                  <a:rPr b="1" i="0" lang="en-US" sz="2325" u="none" cap="none" strike="noStrike">
                    <a:solidFill>
                      <a:srgbClr val="000000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AGENDA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13" name="Google Shape;113;g35d0bfb3327_0_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758125" y="2543550"/>
              <a:ext cx="662374" cy="6623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4" name="Google Shape;114;g35d0bfb3327_0_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64525" y="3317240"/>
            <a:ext cx="3652525" cy="36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16"/>
          <p:cNvGrpSpPr/>
          <p:nvPr/>
        </p:nvGrpSpPr>
        <p:grpSpPr>
          <a:xfrm>
            <a:off x="6725937" y="6354796"/>
            <a:ext cx="4836125" cy="1241011"/>
            <a:chOff x="0" y="-19050"/>
            <a:chExt cx="1273712" cy="326851"/>
          </a:xfrm>
        </p:grpSpPr>
        <p:sp>
          <p:nvSpPr>
            <p:cNvPr id="675" name="Google Shape;675;p16"/>
            <p:cNvSpPr/>
            <p:nvPr/>
          </p:nvSpPr>
          <p:spPr>
            <a:xfrm>
              <a:off x="0" y="0"/>
              <a:ext cx="1273712" cy="307801"/>
            </a:xfrm>
            <a:custGeom>
              <a:rect b="b" l="l" r="r" t="t"/>
              <a:pathLst>
                <a:path extrusionOk="0" h="307801" w="1273712">
                  <a:moveTo>
                    <a:pt x="81643" y="0"/>
                  </a:moveTo>
                  <a:lnTo>
                    <a:pt x="1192069" y="0"/>
                  </a:lnTo>
                  <a:cubicBezTo>
                    <a:pt x="1237159" y="0"/>
                    <a:pt x="1273712" y="36553"/>
                    <a:pt x="1273712" y="81643"/>
                  </a:cubicBezTo>
                  <a:lnTo>
                    <a:pt x="1273712" y="226157"/>
                  </a:lnTo>
                  <a:cubicBezTo>
                    <a:pt x="1273712" y="271248"/>
                    <a:pt x="1237159" y="307801"/>
                    <a:pt x="1192069" y="307801"/>
                  </a:cubicBezTo>
                  <a:lnTo>
                    <a:pt x="81643" y="307801"/>
                  </a:lnTo>
                  <a:cubicBezTo>
                    <a:pt x="36553" y="307801"/>
                    <a:pt x="0" y="271248"/>
                    <a:pt x="0" y="226157"/>
                  </a:cubicBezTo>
                  <a:lnTo>
                    <a:pt x="0" y="81643"/>
                  </a:lnTo>
                  <a:cubicBezTo>
                    <a:pt x="0" y="36553"/>
                    <a:pt x="36553" y="0"/>
                    <a:pt x="81643" y="0"/>
                  </a:cubicBezTo>
                  <a:close/>
                </a:path>
              </a:pathLst>
            </a:custGeom>
            <a:solidFill>
              <a:srgbClr val="B08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6"/>
            <p:cNvSpPr txBox="1"/>
            <p:nvPr/>
          </p:nvSpPr>
          <p:spPr>
            <a:xfrm>
              <a:off x="0" y="-19050"/>
              <a:ext cx="1273712" cy="3268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27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7" name="Google Shape;677;p16"/>
          <p:cNvSpPr txBox="1"/>
          <p:nvPr/>
        </p:nvSpPr>
        <p:spPr>
          <a:xfrm>
            <a:off x="3937269" y="2564169"/>
            <a:ext cx="10413462" cy="3215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0"/>
              <a:buFont typeface="Arial"/>
              <a:buNone/>
            </a:pPr>
            <a:r>
              <a:rPr b="0" i="0" lang="en-US" sz="10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¡GRACIAS POR LA ATENCIÓN!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16"/>
          <p:cNvSpPr txBox="1"/>
          <p:nvPr/>
        </p:nvSpPr>
        <p:spPr>
          <a:xfrm>
            <a:off x="7689503" y="6520294"/>
            <a:ext cx="2908995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99"/>
              <a:buFont typeface="Arial"/>
              <a:buNone/>
            </a:pPr>
            <a:r>
              <a:rPr b="0" i="0" lang="en-US" sz="51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¿Dudas?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g35d0bfb3327_0_32"/>
          <p:cNvGrpSpPr/>
          <p:nvPr/>
        </p:nvGrpSpPr>
        <p:grpSpPr>
          <a:xfrm>
            <a:off x="3300300" y="3865649"/>
            <a:ext cx="11687426" cy="2780189"/>
            <a:chOff x="0" y="-19050"/>
            <a:chExt cx="1876865" cy="1078889"/>
          </a:xfrm>
        </p:grpSpPr>
        <p:sp>
          <p:nvSpPr>
            <p:cNvPr id="120" name="Google Shape;120;g35d0bfb3327_0_32"/>
            <p:cNvSpPr/>
            <p:nvPr/>
          </p:nvSpPr>
          <p:spPr>
            <a:xfrm>
              <a:off x="0" y="0"/>
              <a:ext cx="1876865" cy="1059839"/>
            </a:xfrm>
            <a:custGeom>
              <a:rect b="b" l="l" r="r" t="t"/>
              <a:pathLst>
                <a:path extrusionOk="0" h="1059839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1004433"/>
                  </a:lnTo>
                  <a:cubicBezTo>
                    <a:pt x="1876865" y="1019128"/>
                    <a:pt x="1871027" y="1033220"/>
                    <a:pt x="1860637" y="1043611"/>
                  </a:cubicBezTo>
                  <a:cubicBezTo>
                    <a:pt x="1850246" y="1054002"/>
                    <a:pt x="1836153" y="1059839"/>
                    <a:pt x="1821459" y="1059839"/>
                  </a:cubicBezTo>
                  <a:lnTo>
                    <a:pt x="55406" y="1059839"/>
                  </a:lnTo>
                  <a:cubicBezTo>
                    <a:pt x="24806" y="1059839"/>
                    <a:pt x="0" y="1035033"/>
                    <a:pt x="0" y="1004433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g35d0bfb3327_0_32"/>
            <p:cNvSpPr txBox="1"/>
            <p:nvPr/>
          </p:nvSpPr>
          <p:spPr>
            <a:xfrm>
              <a:off x="0" y="-19050"/>
              <a:ext cx="1876800" cy="107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g35d0bfb3327_0_32"/>
          <p:cNvGrpSpPr/>
          <p:nvPr/>
        </p:nvGrpSpPr>
        <p:grpSpPr>
          <a:xfrm>
            <a:off x="3713601" y="4575230"/>
            <a:ext cx="1136538" cy="1136538"/>
            <a:chOff x="0" y="0"/>
            <a:chExt cx="812800" cy="812800"/>
          </a:xfrm>
        </p:grpSpPr>
        <p:sp>
          <p:nvSpPr>
            <p:cNvPr id="123" name="Google Shape;123;g35d0bfb3327_0_3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B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g35d0bfb3327_0_32"/>
            <p:cNvSpPr txBox="1"/>
            <p:nvPr/>
          </p:nvSpPr>
          <p:spPr>
            <a:xfrm>
              <a:off x="76200" y="57150"/>
              <a:ext cx="660300" cy="67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g35d0bfb3327_0_32"/>
          <p:cNvSpPr/>
          <p:nvPr/>
        </p:nvSpPr>
        <p:spPr>
          <a:xfrm>
            <a:off x="3925029" y="4743205"/>
            <a:ext cx="713664" cy="713664"/>
          </a:xfrm>
          <a:custGeom>
            <a:rect b="b" l="l" r="r" t="t"/>
            <a:pathLst>
              <a:path extrusionOk="0" h="713664" w="713664">
                <a:moveTo>
                  <a:pt x="0" y="0"/>
                </a:moveTo>
                <a:lnTo>
                  <a:pt x="713664" y="0"/>
                </a:lnTo>
                <a:lnTo>
                  <a:pt x="713664" y="713664"/>
                </a:lnTo>
                <a:lnTo>
                  <a:pt x="0" y="7136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6" name="Google Shape;126;g35d0bfb3327_0_32"/>
          <p:cNvSpPr txBox="1"/>
          <p:nvPr/>
        </p:nvSpPr>
        <p:spPr>
          <a:xfrm>
            <a:off x="1028700" y="1089979"/>
            <a:ext cx="1623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COMPETENCIA(S) QUE DESARROLLAREMOS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5d0bfb3327_0_32"/>
          <p:cNvSpPr/>
          <p:nvPr/>
        </p:nvSpPr>
        <p:spPr>
          <a:xfrm>
            <a:off x="18996545" y="5524221"/>
            <a:ext cx="4626468" cy="4575998"/>
          </a:xfrm>
          <a:custGeom>
            <a:rect b="b" l="l" r="r" t="t"/>
            <a:pathLst>
              <a:path extrusionOk="0" h="4575998" w="4626468">
                <a:moveTo>
                  <a:pt x="0" y="0"/>
                </a:moveTo>
                <a:lnTo>
                  <a:pt x="4626468" y="0"/>
                </a:lnTo>
                <a:lnTo>
                  <a:pt x="4626468" y="4575998"/>
                </a:lnTo>
                <a:lnTo>
                  <a:pt x="0" y="4575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8" name="Google Shape;128;g35d0bfb3327_0_32"/>
          <p:cNvSpPr txBox="1"/>
          <p:nvPr/>
        </p:nvSpPr>
        <p:spPr>
          <a:xfrm>
            <a:off x="19409211" y="6071282"/>
            <a:ext cx="3428400" cy="3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rPr b="0" i="0" lang="en-US" sz="2241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En el programa del curso encontrarás la competencia o competencias que debe cumplir el curso que estás impartiendo.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Arial"/>
              <a:buNone/>
            </a:pPr>
            <a:r>
              <a:rPr b="0" i="0" lang="en-US" sz="2241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Colocala(s) en este apartado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35d0bfb3327_0_32"/>
          <p:cNvSpPr txBox="1"/>
          <p:nvPr/>
        </p:nvSpPr>
        <p:spPr>
          <a:xfrm>
            <a:off x="5040450" y="4336154"/>
            <a:ext cx="92874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5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Entender el marco de referencia o estructura lógica general de un sistema operativo, que le permita la utilización, análisis y diseño de sistemas operativos.</a:t>
            </a:r>
            <a:endParaRPr b="0" i="0" sz="2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"/>
              <a:buChar char="●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Evaluar sistemas operativos para soluciones específicas.</a:t>
            </a:r>
            <a:endParaRPr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d0bfb3327_0_12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g35d0bfb3327_0_121"/>
          <p:cNvSpPr/>
          <p:nvPr/>
        </p:nvSpPr>
        <p:spPr>
          <a:xfrm rot="5219233">
            <a:off x="14155871" y="6322918"/>
            <a:ext cx="5902851" cy="5858581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6" y="0"/>
                </a:lnTo>
                <a:lnTo>
                  <a:pt x="5909466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g35d0bfb3327_0_121"/>
          <p:cNvSpPr/>
          <p:nvPr/>
        </p:nvSpPr>
        <p:spPr>
          <a:xfrm>
            <a:off x="-2979701" y="-2997048"/>
            <a:ext cx="8314346" cy="8314346"/>
          </a:xfrm>
          <a:custGeom>
            <a:rect b="b" l="l" r="r" t="t"/>
            <a:pathLst>
              <a:path extrusionOk="0" h="8314346" w="8314346">
                <a:moveTo>
                  <a:pt x="0" y="0"/>
                </a:moveTo>
                <a:lnTo>
                  <a:pt x="8314346" y="0"/>
                </a:lnTo>
                <a:lnTo>
                  <a:pt x="8314346" y="8314346"/>
                </a:lnTo>
                <a:lnTo>
                  <a:pt x="0" y="83143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g35d0bfb3327_0_121"/>
          <p:cNvSpPr txBox="1"/>
          <p:nvPr/>
        </p:nvSpPr>
        <p:spPr>
          <a:xfrm>
            <a:off x="3503670" y="3921728"/>
            <a:ext cx="11280600" cy="25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7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33">
                <a:solidFill>
                  <a:srgbClr val="FFFFFF"/>
                </a:solidFill>
              </a:rPr>
              <a:t>SISTEMAS DISTRIBUIDOS</a:t>
            </a:r>
            <a:endParaRPr sz="7933">
              <a:solidFill>
                <a:srgbClr val="FFFFFF"/>
              </a:solidFill>
            </a:endParaRPr>
          </a:p>
        </p:txBody>
      </p:sp>
      <p:grpSp>
        <p:nvGrpSpPr>
          <p:cNvPr id="138" name="Google Shape;138;g35d0bfb3327_0_121"/>
          <p:cNvGrpSpPr/>
          <p:nvPr/>
        </p:nvGrpSpPr>
        <p:grpSpPr>
          <a:xfrm>
            <a:off x="5261794" y="3102922"/>
            <a:ext cx="7764346" cy="662375"/>
            <a:chOff x="0" y="-28575"/>
            <a:chExt cx="5099400" cy="435000"/>
          </a:xfrm>
        </p:grpSpPr>
        <p:sp>
          <p:nvSpPr>
            <p:cNvPr id="139" name="Google Shape;139;g35d0bfb3327_0_121"/>
            <p:cNvSpPr/>
            <p:nvPr/>
          </p:nvSpPr>
          <p:spPr>
            <a:xfrm>
              <a:off x="0" y="0"/>
              <a:ext cx="5099278" cy="406400"/>
            </a:xfrm>
            <a:custGeom>
              <a:rect b="b" l="l" r="r" t="t"/>
              <a:pathLst>
                <a:path extrusionOk="0" h="406400" w="5099278">
                  <a:moveTo>
                    <a:pt x="4896078" y="0"/>
                  </a:moveTo>
                  <a:cubicBezTo>
                    <a:pt x="5008302" y="0"/>
                    <a:pt x="5099278" y="90976"/>
                    <a:pt x="5099278" y="203200"/>
                  </a:cubicBezTo>
                  <a:cubicBezTo>
                    <a:pt x="5099278" y="315424"/>
                    <a:pt x="5008302" y="406400"/>
                    <a:pt x="489607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7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g35d0bfb3327_0_121"/>
            <p:cNvSpPr txBox="1"/>
            <p:nvPr/>
          </p:nvSpPr>
          <p:spPr>
            <a:xfrm>
              <a:off x="0" y="-28575"/>
              <a:ext cx="5099400" cy="43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9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25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LABORATORIO SISTEMAS OPERATIVOS 2</a:t>
              </a:r>
              <a:endParaRPr/>
            </a:p>
          </p:txBody>
        </p:sp>
      </p:grpSp>
      <p:sp>
        <p:nvSpPr>
          <p:cNvPr id="141" name="Google Shape;141;g35d0bfb3327_0_121"/>
          <p:cNvSpPr/>
          <p:nvPr/>
        </p:nvSpPr>
        <p:spPr>
          <a:xfrm rot="-9060061">
            <a:off x="-1778531" y="-1773691"/>
            <a:ext cx="5911977" cy="5867638"/>
          </a:xfrm>
          <a:custGeom>
            <a:rect b="b" l="l" r="r" t="t"/>
            <a:pathLst>
              <a:path extrusionOk="0" h="5865146" w="5909466">
                <a:moveTo>
                  <a:pt x="0" y="0"/>
                </a:moveTo>
                <a:lnTo>
                  <a:pt x="5909466" y="0"/>
                </a:lnTo>
                <a:lnTo>
                  <a:pt x="5909466" y="5865146"/>
                </a:lnTo>
                <a:lnTo>
                  <a:pt x="0" y="58651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/>
          <p:nvPr/>
        </p:nvSpPr>
        <p:spPr>
          <a:xfrm rot="-6497710">
            <a:off x="-3298863" y="-3929508"/>
            <a:ext cx="22752008" cy="18863483"/>
          </a:xfrm>
          <a:custGeom>
            <a:rect b="b" l="l" r="r" t="t"/>
            <a:pathLst>
              <a:path extrusionOk="0" h="18863483" w="22752008">
                <a:moveTo>
                  <a:pt x="0" y="0"/>
                </a:moveTo>
                <a:lnTo>
                  <a:pt x="22752007" y="0"/>
                </a:lnTo>
                <a:lnTo>
                  <a:pt x="22752007" y="18863483"/>
                </a:lnTo>
                <a:lnTo>
                  <a:pt x="0" y="188634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47" name="Google Shape;147;p2"/>
          <p:cNvGrpSpPr/>
          <p:nvPr/>
        </p:nvGrpSpPr>
        <p:grpSpPr>
          <a:xfrm>
            <a:off x="684792" y="596982"/>
            <a:ext cx="7288988" cy="8925485"/>
            <a:chOff x="0" y="-28575"/>
            <a:chExt cx="1919734" cy="2350745"/>
          </a:xfrm>
        </p:grpSpPr>
        <p:sp>
          <p:nvSpPr>
            <p:cNvPr id="148" name="Google Shape;148;p2"/>
            <p:cNvSpPr/>
            <p:nvPr/>
          </p:nvSpPr>
          <p:spPr>
            <a:xfrm>
              <a:off x="0" y="0"/>
              <a:ext cx="1919734" cy="2322170"/>
            </a:xfrm>
            <a:custGeom>
              <a:rect b="b" l="l" r="r" t="t"/>
              <a:pathLst>
                <a:path extrusionOk="0" h="2322170" w="1919734">
                  <a:moveTo>
                    <a:pt x="54169" y="0"/>
                  </a:moveTo>
                  <a:lnTo>
                    <a:pt x="1865564" y="0"/>
                  </a:lnTo>
                  <a:cubicBezTo>
                    <a:pt x="1895481" y="0"/>
                    <a:pt x="1919734" y="24252"/>
                    <a:pt x="1919734" y="54169"/>
                  </a:cubicBezTo>
                  <a:lnTo>
                    <a:pt x="1919734" y="2268001"/>
                  </a:lnTo>
                  <a:cubicBezTo>
                    <a:pt x="1919734" y="2282367"/>
                    <a:pt x="1914027" y="2296146"/>
                    <a:pt x="1903868" y="2306304"/>
                  </a:cubicBezTo>
                  <a:cubicBezTo>
                    <a:pt x="1893709" y="2316463"/>
                    <a:pt x="1879931" y="2322170"/>
                    <a:pt x="1865564" y="2322170"/>
                  </a:cubicBezTo>
                  <a:lnTo>
                    <a:pt x="54169" y="2322170"/>
                  </a:lnTo>
                  <a:cubicBezTo>
                    <a:pt x="24252" y="2322170"/>
                    <a:pt x="0" y="2297918"/>
                    <a:pt x="0" y="2268001"/>
                  </a:cubicBezTo>
                  <a:lnTo>
                    <a:pt x="0" y="54169"/>
                  </a:lnTo>
                  <a:cubicBezTo>
                    <a:pt x="0" y="24252"/>
                    <a:pt x="24252" y="0"/>
                    <a:pt x="54169" y="0"/>
                  </a:cubicBezTo>
                  <a:close/>
                </a:path>
              </a:pathLst>
            </a:custGeom>
            <a:solidFill>
              <a:srgbClr val="482B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"/>
            <p:cNvSpPr txBox="1"/>
            <p:nvPr/>
          </p:nvSpPr>
          <p:spPr>
            <a:xfrm>
              <a:off x="0" y="-28575"/>
              <a:ext cx="1919734" cy="23507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0" name="Google Shape;150;p2"/>
          <p:cNvCxnSpPr/>
          <p:nvPr/>
        </p:nvCxnSpPr>
        <p:spPr>
          <a:xfrm>
            <a:off x="1083167" y="1703515"/>
            <a:ext cx="649224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p2"/>
          <p:cNvCxnSpPr/>
          <p:nvPr/>
        </p:nvCxnSpPr>
        <p:spPr>
          <a:xfrm>
            <a:off x="1083167" y="8470980"/>
            <a:ext cx="64923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p2"/>
          <p:cNvSpPr txBox="1"/>
          <p:nvPr/>
        </p:nvSpPr>
        <p:spPr>
          <a:xfrm>
            <a:off x="8914802" y="2381182"/>
            <a:ext cx="8454402" cy="58464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 sistema distribuido es un conjunto de programas que aprovechan recursos computacionales en múltiples nodos para alcanzar un objetivo común. En estos sistemas, también conocidos como "computación distribuida" o "bases de datos distribuidas", los nodos se </a:t>
            </a:r>
            <a:r>
              <a:rPr b="0" i="0" lang="en-US" sz="2400" u="none" cap="none" strike="noStrike">
                <a:solidFill>
                  <a:srgbClr val="ACFDDB"/>
                </a:solidFill>
                <a:latin typeface="Montserrat"/>
                <a:ea typeface="Montserrat"/>
                <a:cs typeface="Montserrat"/>
                <a:sym typeface="Montserrat"/>
              </a:rPr>
              <a:t>comunican y sincronizan</a:t>
            </a:r>
            <a:r>
              <a:rPr b="0" i="0" lang="en-US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través de una red compartida. Los nodos pueden ser dispositivos de hardware físico o procesos de software independientes, e incluso otros sistemas encapsulados. La meta principal de los sistemas distribuidos es reducir cuellos de botella y eliminar puntos únicos de falla, aumentando así la eficiencia, resiliencia y escalabilidad del sistema en su conjunto.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"/>
          <p:cNvSpPr txBox="1"/>
          <p:nvPr/>
        </p:nvSpPr>
        <p:spPr>
          <a:xfrm>
            <a:off x="8804898" y="1297115"/>
            <a:ext cx="8674209" cy="765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3200" y="2846812"/>
            <a:ext cx="6492227" cy="4593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3"/>
          <p:cNvGrpSpPr/>
          <p:nvPr/>
        </p:nvGrpSpPr>
        <p:grpSpPr>
          <a:xfrm>
            <a:off x="1887407" y="3059756"/>
            <a:ext cx="7390943" cy="2384117"/>
            <a:chOff x="0" y="-19050"/>
            <a:chExt cx="1946586" cy="627916"/>
          </a:xfrm>
        </p:grpSpPr>
        <p:sp>
          <p:nvSpPr>
            <p:cNvPr id="160" name="Google Shape;160;p3"/>
            <p:cNvSpPr/>
            <p:nvPr/>
          </p:nvSpPr>
          <p:spPr>
            <a:xfrm>
              <a:off x="0" y="0"/>
              <a:ext cx="1946586" cy="608866"/>
            </a:xfrm>
            <a:custGeom>
              <a:rect b="b" l="l" r="r" t="t"/>
              <a:pathLst>
                <a:path extrusionOk="0" h="608866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556491"/>
                  </a:lnTo>
                  <a:cubicBezTo>
                    <a:pt x="1946586" y="585417"/>
                    <a:pt x="1923137" y="608866"/>
                    <a:pt x="1894212" y="608866"/>
                  </a:cubicBezTo>
                  <a:lnTo>
                    <a:pt x="52374" y="608866"/>
                  </a:lnTo>
                  <a:cubicBezTo>
                    <a:pt x="23449" y="608866"/>
                    <a:pt x="0" y="585417"/>
                    <a:pt x="0" y="556491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"/>
            <p:cNvSpPr txBox="1"/>
            <p:nvPr/>
          </p:nvSpPr>
          <p:spPr>
            <a:xfrm>
              <a:off x="0" y="-19050"/>
              <a:ext cx="1946586" cy="627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3"/>
          <p:cNvGrpSpPr/>
          <p:nvPr/>
        </p:nvGrpSpPr>
        <p:grpSpPr>
          <a:xfrm>
            <a:off x="1887407" y="6045988"/>
            <a:ext cx="7390943" cy="2384117"/>
            <a:chOff x="0" y="-19050"/>
            <a:chExt cx="1946586" cy="627916"/>
          </a:xfrm>
        </p:grpSpPr>
        <p:sp>
          <p:nvSpPr>
            <p:cNvPr id="163" name="Google Shape;163;p3"/>
            <p:cNvSpPr/>
            <p:nvPr/>
          </p:nvSpPr>
          <p:spPr>
            <a:xfrm>
              <a:off x="0" y="0"/>
              <a:ext cx="1946586" cy="608866"/>
            </a:xfrm>
            <a:custGeom>
              <a:rect b="b" l="l" r="r" t="t"/>
              <a:pathLst>
                <a:path extrusionOk="0" h="608866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556491"/>
                  </a:lnTo>
                  <a:cubicBezTo>
                    <a:pt x="1946586" y="585417"/>
                    <a:pt x="1923137" y="608866"/>
                    <a:pt x="1894212" y="608866"/>
                  </a:cubicBezTo>
                  <a:lnTo>
                    <a:pt x="52374" y="608866"/>
                  </a:lnTo>
                  <a:cubicBezTo>
                    <a:pt x="23449" y="608866"/>
                    <a:pt x="0" y="585417"/>
                    <a:pt x="0" y="556491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"/>
            <p:cNvSpPr txBox="1"/>
            <p:nvPr/>
          </p:nvSpPr>
          <p:spPr>
            <a:xfrm>
              <a:off x="0" y="-19050"/>
              <a:ext cx="1946586" cy="627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3"/>
          <p:cNvSpPr txBox="1"/>
          <p:nvPr/>
        </p:nvSpPr>
        <p:spPr>
          <a:xfrm>
            <a:off x="1028700" y="1089979"/>
            <a:ext cx="16230600" cy="765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ACFDDB"/>
                </a:solidFill>
                <a:latin typeface="Arial"/>
                <a:ea typeface="Arial"/>
                <a:cs typeface="Arial"/>
                <a:sym typeface="Arial"/>
              </a:rPr>
              <a:t>EJEMPLOS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COMUNES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"/>
          <p:cNvSpPr txBox="1"/>
          <p:nvPr/>
        </p:nvSpPr>
        <p:spPr>
          <a:xfrm>
            <a:off x="3706674" y="3662195"/>
            <a:ext cx="4390957" cy="34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Internet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"/>
          <p:cNvSpPr txBox="1"/>
          <p:nvPr/>
        </p:nvSpPr>
        <p:spPr>
          <a:xfrm>
            <a:off x="3434456" y="4066096"/>
            <a:ext cx="5236245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Una red global de computadoras conectadas que permite la transmisión de información a </a:t>
            </a:r>
            <a:r>
              <a:rPr b="0" i="0" lang="en-US" sz="1500" u="none" cap="none" strike="noStrike">
                <a:solidFill>
                  <a:srgbClr val="ACFDDB"/>
                </a:solidFill>
                <a:latin typeface="Open Sans"/>
                <a:ea typeface="Open Sans"/>
                <a:cs typeface="Open Sans"/>
                <a:sym typeface="Open Sans"/>
              </a:rPr>
              <a:t>nivel mundial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donde cada nodo puede funcionar de manera independiente y al mismo tiempo como parte de una red colaborativa.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"/>
          <p:cNvSpPr txBox="1"/>
          <p:nvPr/>
        </p:nvSpPr>
        <p:spPr>
          <a:xfrm>
            <a:off x="3706674" y="6449757"/>
            <a:ext cx="4390957" cy="34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Aplicaciones en la nube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"/>
          <p:cNvSpPr txBox="1"/>
          <p:nvPr/>
        </p:nvSpPr>
        <p:spPr>
          <a:xfrm>
            <a:off x="3570565" y="6856157"/>
            <a:ext cx="4964027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(p. ej., Google Drive, Dropbox): Servicios de almacenamiento y procesamiento donde los datos están distribuidos en</a:t>
            </a:r>
            <a:r>
              <a:rPr b="0" i="0" lang="en-US" sz="1500" u="none" cap="none" strike="noStrike">
                <a:solidFill>
                  <a:srgbClr val="ACFDDB"/>
                </a:solidFill>
                <a:latin typeface="Open Sans"/>
                <a:ea typeface="Open Sans"/>
                <a:cs typeface="Open Sans"/>
                <a:sym typeface="Open Sans"/>
              </a:rPr>
              <a:t> varios servidores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para aumentar la accesibilidad y redundancia.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3"/>
          <p:cNvGrpSpPr/>
          <p:nvPr/>
        </p:nvGrpSpPr>
        <p:grpSpPr>
          <a:xfrm>
            <a:off x="10148522" y="3059756"/>
            <a:ext cx="7390943" cy="2384117"/>
            <a:chOff x="0" y="-19050"/>
            <a:chExt cx="1946586" cy="627916"/>
          </a:xfrm>
        </p:grpSpPr>
        <p:sp>
          <p:nvSpPr>
            <p:cNvPr id="171" name="Google Shape;171;p3"/>
            <p:cNvSpPr/>
            <p:nvPr/>
          </p:nvSpPr>
          <p:spPr>
            <a:xfrm>
              <a:off x="0" y="0"/>
              <a:ext cx="1946586" cy="608866"/>
            </a:xfrm>
            <a:custGeom>
              <a:rect b="b" l="l" r="r" t="t"/>
              <a:pathLst>
                <a:path extrusionOk="0" h="608866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556491"/>
                  </a:lnTo>
                  <a:cubicBezTo>
                    <a:pt x="1946586" y="585417"/>
                    <a:pt x="1923137" y="608866"/>
                    <a:pt x="1894212" y="608866"/>
                  </a:cubicBezTo>
                  <a:lnTo>
                    <a:pt x="52374" y="608866"/>
                  </a:lnTo>
                  <a:cubicBezTo>
                    <a:pt x="23449" y="608866"/>
                    <a:pt x="0" y="585417"/>
                    <a:pt x="0" y="556491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"/>
            <p:cNvSpPr txBox="1"/>
            <p:nvPr/>
          </p:nvSpPr>
          <p:spPr>
            <a:xfrm>
              <a:off x="0" y="-19050"/>
              <a:ext cx="1946586" cy="627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3"/>
          <p:cNvSpPr txBox="1"/>
          <p:nvPr/>
        </p:nvSpPr>
        <p:spPr>
          <a:xfrm>
            <a:off x="11967789" y="3662195"/>
            <a:ext cx="4390957" cy="34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Servicios de mensajería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"/>
          <p:cNvSpPr txBox="1"/>
          <p:nvPr/>
        </p:nvSpPr>
        <p:spPr>
          <a:xfrm>
            <a:off x="11695571" y="4066096"/>
            <a:ext cx="5236245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(p. ej., WhatsApp, Telegram): Las aplicaciones de mensajería dependen de sistemas distribuidos para enviar y recibir mensajes en</a:t>
            </a:r>
            <a:r>
              <a:rPr b="0" i="0" lang="en-US" sz="1500" u="none" cap="none" strike="noStrike">
                <a:solidFill>
                  <a:srgbClr val="D7FFEE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en-US" sz="1500" u="none" cap="none" strike="noStrike">
                <a:solidFill>
                  <a:srgbClr val="ACFDDB"/>
                </a:solidFill>
                <a:latin typeface="Open Sans"/>
                <a:ea typeface="Open Sans"/>
                <a:cs typeface="Open Sans"/>
                <a:sym typeface="Open Sans"/>
              </a:rPr>
              <a:t>tiempo real </a:t>
            </a: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través de redes de servidores distribuidos en distintas ubicaciones geográfica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" name="Google Shape;175;p3"/>
          <p:cNvGrpSpPr/>
          <p:nvPr/>
        </p:nvGrpSpPr>
        <p:grpSpPr>
          <a:xfrm>
            <a:off x="10345484" y="6045988"/>
            <a:ext cx="7390943" cy="2384117"/>
            <a:chOff x="0" y="-19050"/>
            <a:chExt cx="1946586" cy="627916"/>
          </a:xfrm>
        </p:grpSpPr>
        <p:sp>
          <p:nvSpPr>
            <p:cNvPr id="176" name="Google Shape;176;p3"/>
            <p:cNvSpPr/>
            <p:nvPr/>
          </p:nvSpPr>
          <p:spPr>
            <a:xfrm>
              <a:off x="0" y="0"/>
              <a:ext cx="1946586" cy="608866"/>
            </a:xfrm>
            <a:custGeom>
              <a:rect b="b" l="l" r="r" t="t"/>
              <a:pathLst>
                <a:path extrusionOk="0" h="608866" w="1946586">
                  <a:moveTo>
                    <a:pt x="52374" y="0"/>
                  </a:moveTo>
                  <a:lnTo>
                    <a:pt x="1894212" y="0"/>
                  </a:lnTo>
                  <a:cubicBezTo>
                    <a:pt x="1908102" y="0"/>
                    <a:pt x="1921424" y="5518"/>
                    <a:pt x="1931246" y="15340"/>
                  </a:cubicBezTo>
                  <a:cubicBezTo>
                    <a:pt x="1941068" y="25162"/>
                    <a:pt x="1946586" y="38484"/>
                    <a:pt x="1946586" y="52374"/>
                  </a:cubicBezTo>
                  <a:lnTo>
                    <a:pt x="1946586" y="556491"/>
                  </a:lnTo>
                  <a:cubicBezTo>
                    <a:pt x="1946586" y="585417"/>
                    <a:pt x="1923137" y="608866"/>
                    <a:pt x="1894212" y="608866"/>
                  </a:cubicBezTo>
                  <a:lnTo>
                    <a:pt x="52374" y="608866"/>
                  </a:lnTo>
                  <a:cubicBezTo>
                    <a:pt x="23449" y="608866"/>
                    <a:pt x="0" y="585417"/>
                    <a:pt x="0" y="556491"/>
                  </a:cubicBezTo>
                  <a:lnTo>
                    <a:pt x="0" y="52374"/>
                  </a:lnTo>
                  <a:cubicBezTo>
                    <a:pt x="0" y="38484"/>
                    <a:pt x="5518" y="25162"/>
                    <a:pt x="15340" y="15340"/>
                  </a:cubicBezTo>
                  <a:cubicBezTo>
                    <a:pt x="25162" y="5518"/>
                    <a:pt x="38484" y="0"/>
                    <a:pt x="52374" y="0"/>
                  </a:cubicBezTo>
                  <a:close/>
                </a:path>
              </a:pathLst>
            </a:custGeom>
            <a:solidFill>
              <a:srgbClr val="37255B"/>
            </a:solidFill>
            <a:ln cap="rnd" cmpd="sng" w="19050">
              <a:solidFill>
                <a:srgbClr val="5CD9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"/>
            <p:cNvSpPr txBox="1"/>
            <p:nvPr/>
          </p:nvSpPr>
          <p:spPr>
            <a:xfrm>
              <a:off x="0" y="-19050"/>
              <a:ext cx="1946586" cy="627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3"/>
          <p:cNvSpPr txBox="1"/>
          <p:nvPr/>
        </p:nvSpPr>
        <p:spPr>
          <a:xfrm>
            <a:off x="11892533" y="6535482"/>
            <a:ext cx="5571676" cy="34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Redes de distribución de contenido (CDN)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"/>
          <p:cNvSpPr txBox="1"/>
          <p:nvPr/>
        </p:nvSpPr>
        <p:spPr>
          <a:xfrm>
            <a:off x="11892533" y="7052328"/>
            <a:ext cx="5236245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Sistemas como Akamai y Cloudflare distribuyen copias de contenido (videos, imágenes, archivos) en múltiples servidores alrededor del mundo, optimizando la disponibilidad y velocidad de acceso.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4"/>
          <p:cNvGrpSpPr/>
          <p:nvPr/>
        </p:nvGrpSpPr>
        <p:grpSpPr>
          <a:xfrm>
            <a:off x="1028700" y="4790957"/>
            <a:ext cx="7126222" cy="3689576"/>
            <a:chOff x="0" y="-19050"/>
            <a:chExt cx="1876865" cy="971740"/>
          </a:xfrm>
        </p:grpSpPr>
        <p:sp>
          <p:nvSpPr>
            <p:cNvPr id="185" name="Google Shape;185;p4"/>
            <p:cNvSpPr/>
            <p:nvPr/>
          </p:nvSpPr>
          <p:spPr>
            <a:xfrm>
              <a:off x="0" y="0"/>
              <a:ext cx="1876865" cy="952690"/>
            </a:xfrm>
            <a:custGeom>
              <a:rect b="b" l="l" r="r" t="t"/>
              <a:pathLst>
                <a:path extrusionOk="0" h="952690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897284"/>
                  </a:lnTo>
                  <a:cubicBezTo>
                    <a:pt x="1876865" y="927884"/>
                    <a:pt x="1852059" y="952690"/>
                    <a:pt x="1821459" y="952690"/>
                  </a:cubicBezTo>
                  <a:lnTo>
                    <a:pt x="55406" y="952690"/>
                  </a:lnTo>
                  <a:cubicBezTo>
                    <a:pt x="24806" y="952690"/>
                    <a:pt x="0" y="927884"/>
                    <a:pt x="0" y="897284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"/>
            <p:cNvSpPr txBox="1"/>
            <p:nvPr/>
          </p:nvSpPr>
          <p:spPr>
            <a:xfrm>
              <a:off x="0" y="-19050"/>
              <a:ext cx="1876865" cy="9717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4"/>
          <p:cNvGrpSpPr/>
          <p:nvPr/>
        </p:nvGrpSpPr>
        <p:grpSpPr>
          <a:xfrm>
            <a:off x="11101576" y="3848734"/>
            <a:ext cx="1136520" cy="1136520"/>
            <a:chOff x="0" y="0"/>
            <a:chExt cx="812800" cy="812800"/>
          </a:xfrm>
        </p:grpSpPr>
        <p:sp>
          <p:nvSpPr>
            <p:cNvPr id="188" name="Google Shape;188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4"/>
          <p:cNvGrpSpPr/>
          <p:nvPr/>
        </p:nvGrpSpPr>
        <p:grpSpPr>
          <a:xfrm>
            <a:off x="11101576" y="5321640"/>
            <a:ext cx="1136520" cy="1136520"/>
            <a:chOff x="0" y="0"/>
            <a:chExt cx="812800" cy="812800"/>
          </a:xfrm>
        </p:grpSpPr>
        <p:sp>
          <p:nvSpPr>
            <p:cNvPr id="191" name="Google Shape;191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" name="Google Shape;193;p4"/>
          <p:cNvGrpSpPr/>
          <p:nvPr/>
        </p:nvGrpSpPr>
        <p:grpSpPr>
          <a:xfrm>
            <a:off x="11101576" y="6677234"/>
            <a:ext cx="1136520" cy="1136520"/>
            <a:chOff x="0" y="0"/>
            <a:chExt cx="812800" cy="812800"/>
          </a:xfrm>
        </p:grpSpPr>
        <p:sp>
          <p:nvSpPr>
            <p:cNvPr id="194" name="Google Shape;194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08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" name="Google Shape;196;p4"/>
          <p:cNvGrpSpPr/>
          <p:nvPr/>
        </p:nvGrpSpPr>
        <p:grpSpPr>
          <a:xfrm>
            <a:off x="11101576" y="8163503"/>
            <a:ext cx="1136520" cy="1136520"/>
            <a:chOff x="0" y="0"/>
            <a:chExt cx="812800" cy="812800"/>
          </a:xfrm>
        </p:grpSpPr>
        <p:sp>
          <p:nvSpPr>
            <p:cNvPr id="197" name="Google Shape;197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94C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4"/>
          <p:cNvSpPr txBox="1"/>
          <p:nvPr/>
        </p:nvSpPr>
        <p:spPr>
          <a:xfrm>
            <a:off x="1028700" y="754328"/>
            <a:ext cx="16230600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CARACTERÍSTICAS DE LOS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"/>
          <p:cNvSpPr txBox="1"/>
          <p:nvPr/>
        </p:nvSpPr>
        <p:spPr>
          <a:xfrm>
            <a:off x="4500225" y="2473959"/>
            <a:ext cx="9287549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Cada una de estas propiedades es esencial para el diseño y funcionamiento de un sistema distribuido robusto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4"/>
          <p:cNvSpPr txBox="1"/>
          <p:nvPr/>
        </p:nvSpPr>
        <p:spPr>
          <a:xfrm>
            <a:off x="1519266" y="6339029"/>
            <a:ext cx="5701499" cy="1289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capacidad de hacer que los aspectos de la distribución (ubicación, fallos, concurrencia) sean "invisibles" o no visibles para los usuarios.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4"/>
          <p:cNvSpPr txBox="1"/>
          <p:nvPr/>
        </p:nvSpPr>
        <p:spPr>
          <a:xfrm>
            <a:off x="1519266" y="5363059"/>
            <a:ext cx="5701665" cy="379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Transparencia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4"/>
          <p:cNvSpPr txBox="1"/>
          <p:nvPr/>
        </p:nvSpPr>
        <p:spPr>
          <a:xfrm>
            <a:off x="12373965" y="4435344"/>
            <a:ext cx="4923435" cy="549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Permite acceder a los recursos sin importar dónde estén ubicados.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4"/>
          <p:cNvSpPr txBox="1"/>
          <p:nvPr/>
        </p:nvSpPr>
        <p:spPr>
          <a:xfrm>
            <a:off x="12373965" y="3944367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TRANSPARENCIA DE ACCESO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"/>
          <p:cNvSpPr txBox="1"/>
          <p:nvPr/>
        </p:nvSpPr>
        <p:spPr>
          <a:xfrm>
            <a:off x="11101576" y="3982070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4"/>
          <p:cNvSpPr txBox="1"/>
          <p:nvPr/>
        </p:nvSpPr>
        <p:spPr>
          <a:xfrm>
            <a:off x="11101576" y="5454976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"/>
          <p:cNvSpPr txBox="1"/>
          <p:nvPr/>
        </p:nvSpPr>
        <p:spPr>
          <a:xfrm>
            <a:off x="11101576" y="6814799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"/>
          <p:cNvSpPr txBox="1"/>
          <p:nvPr/>
        </p:nvSpPr>
        <p:spPr>
          <a:xfrm>
            <a:off x="12373965" y="5423609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TRANSPARENCIA DE UBICACIÓN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"/>
          <p:cNvSpPr txBox="1"/>
          <p:nvPr/>
        </p:nvSpPr>
        <p:spPr>
          <a:xfrm>
            <a:off x="12373965" y="6779203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TRANSPARENCIA DE REPLICACIÓN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"/>
          <p:cNvSpPr txBox="1"/>
          <p:nvPr/>
        </p:nvSpPr>
        <p:spPr>
          <a:xfrm>
            <a:off x="12373965" y="5759833"/>
            <a:ext cx="4923435" cy="549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Los usuarios no necesitan saber la ubicación física de los recursos.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4"/>
          <p:cNvSpPr txBox="1"/>
          <p:nvPr/>
        </p:nvSpPr>
        <p:spPr>
          <a:xfrm>
            <a:off x="12373965" y="7118293"/>
            <a:ext cx="4923435" cy="826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Múltiples copias de datos o servicios aparecen como una sola unidad para los usuarios.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"/>
          <p:cNvSpPr txBox="1"/>
          <p:nvPr/>
        </p:nvSpPr>
        <p:spPr>
          <a:xfrm>
            <a:off x="11101576" y="8301017"/>
            <a:ext cx="1136520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"/>
          <p:cNvSpPr txBox="1"/>
          <p:nvPr/>
        </p:nvSpPr>
        <p:spPr>
          <a:xfrm>
            <a:off x="12373965" y="8265472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TRANSPARENCIA DE CONCURRENCIA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4"/>
          <p:cNvSpPr txBox="1"/>
          <p:nvPr/>
        </p:nvSpPr>
        <p:spPr>
          <a:xfrm>
            <a:off x="12373965" y="8716942"/>
            <a:ext cx="4923435" cy="549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Varios usuarios pueden interactuar con el sistema sin interferirse entre sí.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0A33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5"/>
          <p:cNvGrpSpPr/>
          <p:nvPr/>
        </p:nvGrpSpPr>
        <p:grpSpPr>
          <a:xfrm>
            <a:off x="1028700" y="4201377"/>
            <a:ext cx="7126269" cy="4623036"/>
            <a:chOff x="0" y="-19050"/>
            <a:chExt cx="1876865" cy="1062303"/>
          </a:xfrm>
        </p:grpSpPr>
        <p:sp>
          <p:nvSpPr>
            <p:cNvPr id="220" name="Google Shape;220;p5"/>
            <p:cNvSpPr/>
            <p:nvPr/>
          </p:nvSpPr>
          <p:spPr>
            <a:xfrm>
              <a:off x="0" y="0"/>
              <a:ext cx="1876865" cy="1043253"/>
            </a:xfrm>
            <a:custGeom>
              <a:rect b="b" l="l" r="r" t="t"/>
              <a:pathLst>
                <a:path extrusionOk="0" h="1043253" w="1876865">
                  <a:moveTo>
                    <a:pt x="55406" y="0"/>
                  </a:moveTo>
                  <a:lnTo>
                    <a:pt x="1821459" y="0"/>
                  </a:lnTo>
                  <a:cubicBezTo>
                    <a:pt x="1852059" y="0"/>
                    <a:pt x="1876865" y="24806"/>
                    <a:pt x="1876865" y="55406"/>
                  </a:cubicBezTo>
                  <a:lnTo>
                    <a:pt x="1876865" y="987846"/>
                  </a:lnTo>
                  <a:cubicBezTo>
                    <a:pt x="1876865" y="1018446"/>
                    <a:pt x="1852059" y="1043253"/>
                    <a:pt x="1821459" y="1043253"/>
                  </a:cubicBezTo>
                  <a:lnTo>
                    <a:pt x="55406" y="1043253"/>
                  </a:lnTo>
                  <a:cubicBezTo>
                    <a:pt x="24806" y="1043253"/>
                    <a:pt x="0" y="1018446"/>
                    <a:pt x="0" y="987846"/>
                  </a:cubicBezTo>
                  <a:lnTo>
                    <a:pt x="0" y="55406"/>
                  </a:lnTo>
                  <a:cubicBezTo>
                    <a:pt x="0" y="24806"/>
                    <a:pt x="24806" y="0"/>
                    <a:pt x="55406" y="0"/>
                  </a:cubicBezTo>
                  <a:close/>
                </a:path>
              </a:pathLst>
            </a:custGeom>
            <a:solidFill>
              <a:srgbClr val="311F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"/>
            <p:cNvSpPr txBox="1"/>
            <p:nvPr/>
          </p:nvSpPr>
          <p:spPr>
            <a:xfrm>
              <a:off x="0" y="-19050"/>
              <a:ext cx="1876865" cy="10623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5"/>
          <p:cNvGrpSpPr/>
          <p:nvPr/>
        </p:nvGrpSpPr>
        <p:grpSpPr>
          <a:xfrm>
            <a:off x="11101576" y="3531365"/>
            <a:ext cx="1136520" cy="1136520"/>
            <a:chOff x="0" y="0"/>
            <a:chExt cx="812800" cy="812800"/>
          </a:xfrm>
        </p:grpSpPr>
        <p:sp>
          <p:nvSpPr>
            <p:cNvPr id="223" name="Google Shape;223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C6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5"/>
          <p:cNvGrpSpPr/>
          <p:nvPr/>
        </p:nvGrpSpPr>
        <p:grpSpPr>
          <a:xfrm>
            <a:off x="11199346" y="6858937"/>
            <a:ext cx="1136520" cy="1136520"/>
            <a:chOff x="0" y="0"/>
            <a:chExt cx="812800" cy="812800"/>
          </a:xfrm>
        </p:grpSpPr>
        <p:sp>
          <p:nvSpPr>
            <p:cNvPr id="226" name="Google Shape;226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725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78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8" name="Google Shape;228;p5"/>
          <p:cNvSpPr txBox="1"/>
          <p:nvPr/>
        </p:nvSpPr>
        <p:spPr>
          <a:xfrm>
            <a:off x="1028700" y="754328"/>
            <a:ext cx="16230600" cy="152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CARACTERÍSTICAS DE LOS SISTEMAS DISTRIBUIDOS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5"/>
          <p:cNvSpPr txBox="1"/>
          <p:nvPr/>
        </p:nvSpPr>
        <p:spPr>
          <a:xfrm>
            <a:off x="4500225" y="2473959"/>
            <a:ext cx="9287549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Cada una de estas propiedades es esencial para el diseño y funcionamiento de un sistema distribuido robusto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5"/>
          <p:cNvSpPr txBox="1"/>
          <p:nvPr/>
        </p:nvSpPr>
        <p:spPr>
          <a:xfrm>
            <a:off x="1519266" y="5172326"/>
            <a:ext cx="55674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 capacidad del sistema para crecer y </a:t>
            </a:r>
            <a:r>
              <a:rPr b="0" i="0" lang="en-US" sz="1900" u="none" cap="none" strike="noStrike">
                <a:solidFill>
                  <a:srgbClr val="ACFDDB"/>
                </a:solidFill>
                <a:latin typeface="Montserrat"/>
                <a:ea typeface="Montserrat"/>
                <a:cs typeface="Montserrat"/>
                <a:sym typeface="Montserrat"/>
              </a:rPr>
              <a:t>adaptarse </a:t>
            </a: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medida que la demanda de usuarios o recursos aumenta.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Redes sociales como Facebook y Twitter deben escalar sus sistemas para manejar miles de millones de usuarios activos y peticiones en tiempo real, sin comprometer el rendimiento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"/>
          <p:cNvSpPr txBox="1"/>
          <p:nvPr/>
        </p:nvSpPr>
        <p:spPr>
          <a:xfrm>
            <a:off x="1519266" y="4677259"/>
            <a:ext cx="570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5CD9C1"/>
                </a:solidFill>
                <a:latin typeface="Montserrat"/>
                <a:ea typeface="Montserrat"/>
                <a:cs typeface="Montserrat"/>
                <a:sym typeface="Montserrat"/>
              </a:rPr>
              <a:t>Escalabilidad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12373965" y="4500069"/>
            <a:ext cx="4923435" cy="2493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Horizontal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Añadir más nodos al sistema (por ejemplo, agregar servidores adicionales para manejar más tráfico web).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Vertical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Aumentar la capacidad de los nodos existentes (por ejemplo, añadir más memoria o procesadores a un servidor).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12373965" y="3796729"/>
            <a:ext cx="4923435" cy="5867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ESCALABILIDAD HORIZONTAL VS. VERTICAL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5"/>
          <p:cNvSpPr txBox="1"/>
          <p:nvPr/>
        </p:nvSpPr>
        <p:spPr>
          <a:xfrm>
            <a:off x="11101576" y="3664700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"/>
          <p:cNvSpPr txBox="1"/>
          <p:nvPr/>
        </p:nvSpPr>
        <p:spPr>
          <a:xfrm>
            <a:off x="11199346" y="6992273"/>
            <a:ext cx="1136520" cy="812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5"/>
          <p:cNvSpPr txBox="1"/>
          <p:nvPr/>
        </p:nvSpPr>
        <p:spPr>
          <a:xfrm>
            <a:off x="12373965" y="7135732"/>
            <a:ext cx="4923435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RETOS EN LA ESCALABILIDAD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5"/>
          <p:cNvSpPr txBox="1"/>
          <p:nvPr/>
        </p:nvSpPr>
        <p:spPr>
          <a:xfrm>
            <a:off x="12335865" y="7541497"/>
            <a:ext cx="4961535" cy="2493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Consistencia de datos: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Mantener la coherencia de la información entre nodos puede ser más complejo al agregar más nodos.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3516" lvl="1" marL="36703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1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Latencia de comunicación: </a:t>
            </a:r>
            <a:r>
              <a:rPr b="0" i="0" lang="en-US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medida que el sistema crece, la distancia entre nodos también puede crecer, afectando el tiempo de respuesta.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